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2" r:id="rId3"/>
  </p:sldMasterIdLst>
  <p:notesMasterIdLst>
    <p:notesMasterId r:id="rId13"/>
  </p:notesMasterIdLst>
  <p:handoutMasterIdLst>
    <p:handoutMasterId r:id="rId14"/>
  </p:handoutMasterIdLst>
  <p:sldIdLst>
    <p:sldId id="4575" r:id="rId4"/>
    <p:sldId id="3694" r:id="rId5"/>
    <p:sldId id="995" r:id="rId6"/>
    <p:sldId id="3627" r:id="rId7"/>
    <p:sldId id="1357" r:id="rId8"/>
    <p:sldId id="273" r:id="rId9"/>
    <p:sldId id="1301" r:id="rId10"/>
    <p:sldId id="4078" r:id="rId11"/>
    <p:sldId id="4522" r:id="rId12"/>
  </p:sldIdLst>
  <p:sldSz cx="12192000" cy="6858000"/>
  <p:notesSz cx="7104063" cy="10234613"/>
  <p:defaultTextStyle>
    <a:defPPr>
      <a:defRPr lang="pt-B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CB40A"/>
    <a:srgbClr val="FFC000"/>
    <a:srgbClr val="FFFFCC"/>
    <a:srgbClr val="EE3124"/>
    <a:srgbClr val="E0E5E9"/>
    <a:srgbClr val="15B3EC"/>
    <a:srgbClr val="FFFF99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6" autoAdjust="0"/>
    <p:restoredTop sz="94103" autoAdjust="0"/>
  </p:normalViewPr>
  <p:slideViewPr>
    <p:cSldViewPr snapToGrid="0" snapToObjects="1">
      <p:cViewPr varScale="1">
        <p:scale>
          <a:sx n="84" d="100"/>
          <a:sy n="84" d="100"/>
        </p:scale>
        <p:origin x="96" y="326"/>
      </p:cViewPr>
      <p:guideLst>
        <p:guide orient="horz"/>
        <p:guide pos="76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7EAD9F-9DEC-A34D-74F5-5F00EF3E6A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9E398-F519-E7C4-F62A-76A0B4FFB5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  <a:ea typeface="MS PGothic" panose="020B0600070205080204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3AB205A5-C8A7-4C7C-B6C6-4ABB4296E28B}" type="datetime1">
              <a:rPr lang="pt-BR" altLang="pt-BR"/>
              <a:pPr>
                <a:defRPr/>
              </a:pPr>
              <a:t>01/04/2026</a:t>
            </a:fld>
            <a:endParaRPr lang="pt-BR" alt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A7B96B-0312-EDBE-75F5-F7A01C7D42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1F2A8F-608B-0A83-3397-C85AF94108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9147DEB-7E25-4A83-AA7D-708731F23A1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FE0668-4971-750F-0176-41D2BC1D6A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0F1EDA-9FED-DF44-5B6F-F814B9AB4F0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  <a:ea typeface="MS PGothic" panose="020B0600070205080204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C9AC1823-9AAD-4F0C-A03F-956E034FE0C8}" type="datetime1">
              <a:rPr lang="pt-BR" altLang="pt-BR"/>
              <a:pPr>
                <a:defRPr/>
              </a:pPr>
              <a:t>01/04/2026</a:t>
            </a:fld>
            <a:endParaRPr lang="pt-BR" altLang="pt-B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3C81798-EA06-5740-1B85-A2BF1529E6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lvl="0"/>
            <a:endParaRPr lang="pt-BR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CF7D719-DDFC-AED4-AB60-62F01E5A1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/>
              <a:t>Click to edit Master text styles</a:t>
            </a:r>
          </a:p>
          <a:p>
            <a:pPr lvl="1"/>
            <a:r>
              <a:rPr lang="pt-BR" noProof="0"/>
              <a:t>Second level</a:t>
            </a:r>
          </a:p>
          <a:p>
            <a:pPr lvl="2"/>
            <a:r>
              <a:rPr lang="pt-BR" noProof="0"/>
              <a:t>Third level</a:t>
            </a:r>
          </a:p>
          <a:p>
            <a:pPr lvl="3"/>
            <a:r>
              <a:rPr lang="pt-BR" noProof="0"/>
              <a:t>Fourth level</a:t>
            </a:r>
          </a:p>
          <a:p>
            <a:pPr lvl="4"/>
            <a:r>
              <a:rPr lang="pt-BR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65413-569D-09D5-A27B-838C039AE5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04786A-CF7D-644F-41A5-616490A21B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4747977-6824-4154-95BA-A14C1C158C7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9D617-CFF8-D2EE-C947-0F1625774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F633B55-ED11-5E89-D07D-40963166CF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EDB44AF-686F-A92D-8E84-9BCA538D1B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Cada um de vocês estão aqui porque suas empresas reconhecem que proteger crianças e adolescentes também é uma responsabilidade do negócio.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D08C6ED-D01D-2B6A-276E-BE5E5EA630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E4A16-4846-8849-A713-93AFFB8EF067}" type="slidenum">
              <a:rPr kumimoji="0" lang="pt-B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948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>
            <a:extLst>
              <a:ext uri="{FF2B5EF4-FFF2-40B4-BE49-F238E27FC236}">
                <a16:creationId xmlns:a16="http://schemas.microsoft.com/office/drawing/2014/main" id="{704BE575-77E8-4CE5-9B34-6DEFB1DE99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2413" y="836613"/>
            <a:ext cx="7340600" cy="41306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>
            <a:extLst>
              <a:ext uri="{FF2B5EF4-FFF2-40B4-BE49-F238E27FC236}">
                <a16:creationId xmlns:a16="http://schemas.microsoft.com/office/drawing/2014/main" id="{09440863-0D3B-45E6-B77C-AF57FD5A68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b="1" dirty="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59396" name="Espaço Reservado para Número de Slide 3">
            <a:extLst>
              <a:ext uri="{FF2B5EF4-FFF2-40B4-BE49-F238E27FC236}">
                <a16:creationId xmlns:a16="http://schemas.microsoft.com/office/drawing/2014/main" id="{D185C0A3-B0A2-4596-B921-6556A12865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481752" algn="l"/>
                <a:tab pos="963503" algn="l"/>
                <a:tab pos="1445255" algn="l"/>
                <a:tab pos="1927007" algn="l"/>
                <a:tab pos="2408758" algn="l"/>
                <a:tab pos="2890510" algn="l"/>
                <a:tab pos="3372261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2846" indent="-301095">
              <a:spcBef>
                <a:spcPct val="30000"/>
              </a:spcBef>
              <a:tabLst>
                <a:tab pos="481752" algn="l"/>
                <a:tab pos="963503" algn="l"/>
                <a:tab pos="1445255" algn="l"/>
                <a:tab pos="1927007" algn="l"/>
                <a:tab pos="2408758" algn="l"/>
                <a:tab pos="2890510" algn="l"/>
                <a:tab pos="3372261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4379" indent="-240876">
              <a:spcBef>
                <a:spcPct val="30000"/>
              </a:spcBef>
              <a:tabLst>
                <a:tab pos="481752" algn="l"/>
                <a:tab pos="963503" algn="l"/>
                <a:tab pos="1445255" algn="l"/>
                <a:tab pos="1927007" algn="l"/>
                <a:tab pos="2408758" algn="l"/>
                <a:tab pos="2890510" algn="l"/>
                <a:tab pos="3372261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6131" indent="-240876">
              <a:spcBef>
                <a:spcPct val="30000"/>
              </a:spcBef>
              <a:tabLst>
                <a:tab pos="481752" algn="l"/>
                <a:tab pos="963503" algn="l"/>
                <a:tab pos="1445255" algn="l"/>
                <a:tab pos="1927007" algn="l"/>
                <a:tab pos="2408758" algn="l"/>
                <a:tab pos="2890510" algn="l"/>
                <a:tab pos="3372261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67882" indent="-240876">
              <a:spcBef>
                <a:spcPct val="30000"/>
              </a:spcBef>
              <a:tabLst>
                <a:tab pos="481752" algn="l"/>
                <a:tab pos="963503" algn="l"/>
                <a:tab pos="1445255" algn="l"/>
                <a:tab pos="1927007" algn="l"/>
                <a:tab pos="2408758" algn="l"/>
                <a:tab pos="2890510" algn="l"/>
                <a:tab pos="3372261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49634" indent="-240876" defTabSz="961831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81752" algn="l"/>
                <a:tab pos="963503" algn="l"/>
                <a:tab pos="1445255" algn="l"/>
                <a:tab pos="1927007" algn="l"/>
                <a:tab pos="2408758" algn="l"/>
                <a:tab pos="2890510" algn="l"/>
                <a:tab pos="3372261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31386" indent="-240876" defTabSz="961831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81752" algn="l"/>
                <a:tab pos="963503" algn="l"/>
                <a:tab pos="1445255" algn="l"/>
                <a:tab pos="1927007" algn="l"/>
                <a:tab pos="2408758" algn="l"/>
                <a:tab pos="2890510" algn="l"/>
                <a:tab pos="3372261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13137" indent="-240876" defTabSz="961831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81752" algn="l"/>
                <a:tab pos="963503" algn="l"/>
                <a:tab pos="1445255" algn="l"/>
                <a:tab pos="1927007" algn="l"/>
                <a:tab pos="2408758" algn="l"/>
                <a:tab pos="2890510" algn="l"/>
                <a:tab pos="3372261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94889" indent="-240876" defTabSz="961831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81752" algn="l"/>
                <a:tab pos="963503" algn="l"/>
                <a:tab pos="1445255" algn="l"/>
                <a:tab pos="1927007" algn="l"/>
                <a:tab pos="2408758" algn="l"/>
                <a:tab pos="2890510" algn="l"/>
                <a:tab pos="3372261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2C5AFF-AA0E-4EAD-8087-09F6044ADE77}" type="slidenum">
              <a:rPr lang="pt-PT" altLang="pt-BR" smtClean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2</a:t>
            </a:fld>
            <a:endParaRPr lang="pt-PT" altLang="pt-BR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0336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>
            <a:extLst>
              <a:ext uri="{FF2B5EF4-FFF2-40B4-BE49-F238E27FC236}">
                <a16:creationId xmlns:a16="http://schemas.microsoft.com/office/drawing/2014/main" id="{704BE575-77E8-4CE5-9B34-6DEFB1DE99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2413" y="836613"/>
            <a:ext cx="7340600" cy="41306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>
            <a:extLst>
              <a:ext uri="{FF2B5EF4-FFF2-40B4-BE49-F238E27FC236}">
                <a16:creationId xmlns:a16="http://schemas.microsoft.com/office/drawing/2014/main" id="{09440863-0D3B-45E6-B77C-AF57FD5A68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pt-BR" b="1" dirty="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59396" name="Espaço Reservado para Número de Slide 3">
            <a:extLst>
              <a:ext uri="{FF2B5EF4-FFF2-40B4-BE49-F238E27FC236}">
                <a16:creationId xmlns:a16="http://schemas.microsoft.com/office/drawing/2014/main" id="{D185C0A3-B0A2-4596-B921-6556A12865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481752" algn="l"/>
                <a:tab pos="963503" algn="l"/>
                <a:tab pos="1445255" algn="l"/>
                <a:tab pos="1927007" algn="l"/>
                <a:tab pos="2408758" algn="l"/>
                <a:tab pos="2890510" algn="l"/>
                <a:tab pos="3372261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2846" indent="-301095">
              <a:spcBef>
                <a:spcPct val="30000"/>
              </a:spcBef>
              <a:tabLst>
                <a:tab pos="481752" algn="l"/>
                <a:tab pos="963503" algn="l"/>
                <a:tab pos="1445255" algn="l"/>
                <a:tab pos="1927007" algn="l"/>
                <a:tab pos="2408758" algn="l"/>
                <a:tab pos="2890510" algn="l"/>
                <a:tab pos="3372261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4379" indent="-240876">
              <a:spcBef>
                <a:spcPct val="30000"/>
              </a:spcBef>
              <a:tabLst>
                <a:tab pos="481752" algn="l"/>
                <a:tab pos="963503" algn="l"/>
                <a:tab pos="1445255" algn="l"/>
                <a:tab pos="1927007" algn="l"/>
                <a:tab pos="2408758" algn="l"/>
                <a:tab pos="2890510" algn="l"/>
                <a:tab pos="3372261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6131" indent="-240876">
              <a:spcBef>
                <a:spcPct val="30000"/>
              </a:spcBef>
              <a:tabLst>
                <a:tab pos="481752" algn="l"/>
                <a:tab pos="963503" algn="l"/>
                <a:tab pos="1445255" algn="l"/>
                <a:tab pos="1927007" algn="l"/>
                <a:tab pos="2408758" algn="l"/>
                <a:tab pos="2890510" algn="l"/>
                <a:tab pos="3372261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67882" indent="-240876">
              <a:spcBef>
                <a:spcPct val="30000"/>
              </a:spcBef>
              <a:tabLst>
                <a:tab pos="481752" algn="l"/>
                <a:tab pos="963503" algn="l"/>
                <a:tab pos="1445255" algn="l"/>
                <a:tab pos="1927007" algn="l"/>
                <a:tab pos="2408758" algn="l"/>
                <a:tab pos="2890510" algn="l"/>
                <a:tab pos="3372261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49634" indent="-240876" defTabSz="961831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81752" algn="l"/>
                <a:tab pos="963503" algn="l"/>
                <a:tab pos="1445255" algn="l"/>
                <a:tab pos="1927007" algn="l"/>
                <a:tab pos="2408758" algn="l"/>
                <a:tab pos="2890510" algn="l"/>
                <a:tab pos="3372261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31386" indent="-240876" defTabSz="961831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81752" algn="l"/>
                <a:tab pos="963503" algn="l"/>
                <a:tab pos="1445255" algn="l"/>
                <a:tab pos="1927007" algn="l"/>
                <a:tab pos="2408758" algn="l"/>
                <a:tab pos="2890510" algn="l"/>
                <a:tab pos="3372261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13137" indent="-240876" defTabSz="961831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81752" algn="l"/>
                <a:tab pos="963503" algn="l"/>
                <a:tab pos="1445255" algn="l"/>
                <a:tab pos="1927007" algn="l"/>
                <a:tab pos="2408758" algn="l"/>
                <a:tab pos="2890510" algn="l"/>
                <a:tab pos="3372261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94889" indent="-240876" defTabSz="961831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81752" algn="l"/>
                <a:tab pos="963503" algn="l"/>
                <a:tab pos="1445255" algn="l"/>
                <a:tab pos="1927007" algn="l"/>
                <a:tab pos="2408758" algn="l"/>
                <a:tab pos="2890510" algn="l"/>
                <a:tab pos="3372261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2C5AFF-AA0E-4EAD-8087-09F6044ADE77}" type="slidenum">
              <a:rPr lang="pt-PT" altLang="pt-BR" smtClean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4</a:t>
            </a:fld>
            <a:endParaRPr lang="pt-PT" altLang="pt-BR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1372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Imagem de Slide 1">
            <a:extLst>
              <a:ext uri="{FF2B5EF4-FFF2-40B4-BE49-F238E27FC236}">
                <a16:creationId xmlns:a16="http://schemas.microsoft.com/office/drawing/2014/main" id="{86B461D9-4924-89D4-3EB2-38DE650821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ço Reservado para Anotações 2">
            <a:extLst>
              <a:ext uri="{FF2B5EF4-FFF2-40B4-BE49-F238E27FC236}">
                <a16:creationId xmlns:a16="http://schemas.microsoft.com/office/drawing/2014/main" id="{08526B83-2216-7EF0-0593-9FFE5553B9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11268" name="Espaço Reservado para Número de Slide 3">
            <a:extLst>
              <a:ext uri="{FF2B5EF4-FFF2-40B4-BE49-F238E27FC236}">
                <a16:creationId xmlns:a16="http://schemas.microsoft.com/office/drawing/2014/main" id="{784D9574-E9B8-51E3-0A80-2B7D47A870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F458299-B752-49F7-A119-CCE46CDDEB42}" type="slidenum">
              <a:rPr lang="en-US" altLang="pt-BR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7</a:t>
            </a:fld>
            <a:endParaRPr lang="en-US" altLang="pt-B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Imagem de Slide 1">
            <a:extLst>
              <a:ext uri="{FF2B5EF4-FFF2-40B4-BE49-F238E27FC236}">
                <a16:creationId xmlns:a16="http://schemas.microsoft.com/office/drawing/2014/main" id="{79F6D835-0A5F-E493-408A-C2B24E861C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2413" y="836613"/>
            <a:ext cx="7340600" cy="41306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ço Reservado para Anotações 2">
            <a:extLst>
              <a:ext uri="{FF2B5EF4-FFF2-40B4-BE49-F238E27FC236}">
                <a16:creationId xmlns:a16="http://schemas.microsoft.com/office/drawing/2014/main" id="{7429AA7C-6276-8D7D-3BEF-7E077B0796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endParaRPr lang="en-US" altLang="pt-BR" b="1">
              <a:latin typeface="Times New Roman" panose="02020603050405020304" pitchFamily="18" charset="0"/>
            </a:endParaRPr>
          </a:p>
        </p:txBody>
      </p:sp>
      <p:sp>
        <p:nvSpPr>
          <p:cNvPr id="13316" name="Espaço Reservado para Número de Slide 3">
            <a:extLst>
              <a:ext uri="{FF2B5EF4-FFF2-40B4-BE49-F238E27FC236}">
                <a16:creationId xmlns:a16="http://schemas.microsoft.com/office/drawing/2014/main" id="{766D5D9B-9E6C-7166-4D4A-1D192F162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481013" algn="l"/>
                <a:tab pos="962025" algn="l"/>
                <a:tab pos="1444625" algn="l"/>
                <a:tab pos="1925638" algn="l"/>
                <a:tab pos="2408238" algn="l"/>
                <a:tab pos="2889250" algn="l"/>
                <a:tab pos="337185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82638" indent="-300038">
              <a:spcBef>
                <a:spcPct val="30000"/>
              </a:spcBef>
              <a:tabLst>
                <a:tab pos="481013" algn="l"/>
                <a:tab pos="962025" algn="l"/>
                <a:tab pos="1444625" algn="l"/>
                <a:tab pos="1925638" algn="l"/>
                <a:tab pos="2408238" algn="l"/>
                <a:tab pos="2889250" algn="l"/>
                <a:tab pos="337185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203325" indent="-239713">
              <a:spcBef>
                <a:spcPct val="30000"/>
              </a:spcBef>
              <a:tabLst>
                <a:tab pos="481013" algn="l"/>
                <a:tab pos="962025" algn="l"/>
                <a:tab pos="1444625" algn="l"/>
                <a:tab pos="1925638" algn="l"/>
                <a:tab pos="2408238" algn="l"/>
                <a:tab pos="2889250" algn="l"/>
                <a:tab pos="337185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85925" indent="-239713">
              <a:spcBef>
                <a:spcPct val="30000"/>
              </a:spcBef>
              <a:tabLst>
                <a:tab pos="481013" algn="l"/>
                <a:tab pos="962025" algn="l"/>
                <a:tab pos="1444625" algn="l"/>
                <a:tab pos="1925638" algn="l"/>
                <a:tab pos="2408238" algn="l"/>
                <a:tab pos="2889250" algn="l"/>
                <a:tab pos="337185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66938" indent="-239713">
              <a:spcBef>
                <a:spcPct val="30000"/>
              </a:spcBef>
              <a:tabLst>
                <a:tab pos="481013" algn="l"/>
                <a:tab pos="962025" algn="l"/>
                <a:tab pos="1444625" algn="l"/>
                <a:tab pos="1925638" algn="l"/>
                <a:tab pos="2408238" algn="l"/>
                <a:tab pos="2889250" algn="l"/>
                <a:tab pos="337185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24138" indent="-239713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81013" algn="l"/>
                <a:tab pos="962025" algn="l"/>
                <a:tab pos="1444625" algn="l"/>
                <a:tab pos="1925638" algn="l"/>
                <a:tab pos="2408238" algn="l"/>
                <a:tab pos="2889250" algn="l"/>
                <a:tab pos="337185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81338" indent="-239713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81013" algn="l"/>
                <a:tab pos="962025" algn="l"/>
                <a:tab pos="1444625" algn="l"/>
                <a:tab pos="1925638" algn="l"/>
                <a:tab pos="2408238" algn="l"/>
                <a:tab pos="2889250" algn="l"/>
                <a:tab pos="337185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38538" indent="-239713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81013" algn="l"/>
                <a:tab pos="962025" algn="l"/>
                <a:tab pos="1444625" algn="l"/>
                <a:tab pos="1925638" algn="l"/>
                <a:tab pos="2408238" algn="l"/>
                <a:tab pos="2889250" algn="l"/>
                <a:tab pos="337185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95738" indent="-239713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81013" algn="l"/>
                <a:tab pos="962025" algn="l"/>
                <a:tab pos="1444625" algn="l"/>
                <a:tab pos="1925638" algn="l"/>
                <a:tab pos="2408238" algn="l"/>
                <a:tab pos="2889250" algn="l"/>
                <a:tab pos="337185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0C70193-C5BF-4DEA-8C1A-37D9FEB9FC2B}" type="slidenum">
              <a:rPr lang="pt-PT" altLang="pt-BR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8</a:t>
            </a:fld>
            <a:endParaRPr lang="pt-PT" altLang="pt-BR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>
          <a:extLst>
            <a:ext uri="{FF2B5EF4-FFF2-40B4-BE49-F238E27FC236}">
              <a16:creationId xmlns:a16="http://schemas.microsoft.com/office/drawing/2014/main" id="{82A1BDAE-2C74-794B-5D66-86BBECA11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9:notes">
            <a:extLst>
              <a:ext uri="{FF2B5EF4-FFF2-40B4-BE49-F238E27FC236}">
                <a16:creationId xmlns:a16="http://schemas.microsoft.com/office/drawing/2014/main" id="{3B7A5C7D-1AFF-D4D1-3717-B302F39799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0" name="Google Shape;300;p29:notes">
            <a:extLst>
              <a:ext uri="{FF2B5EF4-FFF2-40B4-BE49-F238E27FC236}">
                <a16:creationId xmlns:a16="http://schemas.microsoft.com/office/drawing/2014/main" id="{4760EF70-909C-4038-1D25-F04B96F3D8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6435" y="4811574"/>
            <a:ext cx="549148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Fira Sans Condensed" panose="020B0503050000020004" pitchFamily="34" charset="0"/>
            </a:endParaRPr>
          </a:p>
        </p:txBody>
      </p:sp>
      <p:sp>
        <p:nvSpPr>
          <p:cNvPr id="301" name="Google Shape;301;p29:notes">
            <a:extLst>
              <a:ext uri="{FF2B5EF4-FFF2-40B4-BE49-F238E27FC236}">
                <a16:creationId xmlns:a16="http://schemas.microsoft.com/office/drawing/2014/main" id="{97CACCF7-F346-1A32-3F02-3F92FE25BB0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8210" y="9496437"/>
            <a:ext cx="2974552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300"/>
              <a:buFontTx/>
              <a:buNone/>
              <a:tabLst/>
              <a:defRPr/>
            </a:pPr>
            <a:fld id="{00000000-1234-1234-1234-123412341234}" type="slidenum">
              <a:rPr kumimoji="0" lang="pt-BR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300"/>
                <a:buFontTx/>
                <a:buNone/>
                <a:tabLst/>
                <a:defRPr/>
              </a:pPr>
              <a:t>9</a:t>
            </a:fld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8660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7590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23159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55134-2425-376C-EEA6-0E788E312F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2E96BD0-4C8B-4B6E-AF5D-1EDD4909DB8D}" type="datetime1">
              <a:rPr lang="pt-BR" altLang="pt-BR"/>
              <a:pPr>
                <a:defRPr/>
              </a:pPr>
              <a:t>01/04/2026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DC99B-3AF6-8CF4-7B4C-26E0110FE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CB771-6924-F69A-A73C-DB77E4FF1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734B226-D778-431F-A759-434E5DFBC08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5965384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086163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90231" r:id="rId1"/>
    <p:sldLayoutId id="2147490232" r:id="rId2"/>
    <p:sldLayoutId id="2147490233" r:id="rId3"/>
    <p:sldLayoutId id="2147490234" r:id="rId4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pt-br.facebook.com/ChildhoodBrasil/" TargetMode="External"/><Relationship Id="rId3" Type="http://schemas.openxmlformats.org/officeDocument/2006/relationships/hyperlink" Target="http://www.childhood.org.br/" TargetMode="External"/><Relationship Id="rId7" Type="http://schemas.openxmlformats.org/officeDocument/2006/relationships/hyperlink" Target="https://www.linkedin.com/company/15816850/admi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5" Type="http://schemas.openxmlformats.org/officeDocument/2006/relationships/hyperlink" Target="https://www.instagram.com/childhoodbrasil/" TargetMode="External"/><Relationship Id="rId10" Type="http://schemas.openxmlformats.org/officeDocument/2006/relationships/image" Target="../media/image1.png"/><Relationship Id="rId4" Type="http://schemas.openxmlformats.org/officeDocument/2006/relationships/hyperlink" Target="http://www.namaocerta.org.br/" TargetMode="External"/><Relationship Id="rId9" Type="http://schemas.openxmlformats.org/officeDocument/2006/relationships/hyperlink" Target="https://www.youtube.com/@ChildhoodBrasi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C2D32-ABB7-A492-0A94-D1395E1B8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185E91A-56CF-D816-F631-B5BC29B3F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326" y="1364938"/>
            <a:ext cx="4138864" cy="360801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F0501DF-65CD-36A4-725C-43457E7C2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240" y="160506"/>
            <a:ext cx="4795653" cy="653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1767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11">
            <a:extLst>
              <a:ext uri="{FF2B5EF4-FFF2-40B4-BE49-F238E27FC236}">
                <a16:creationId xmlns:a16="http://schemas.microsoft.com/office/drawing/2014/main" id="{E4AFE82C-BBF7-A82C-6D65-5BE7013C6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2592" y="1518344"/>
            <a:ext cx="8591550" cy="446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50000"/>
              </a:lnSpc>
              <a:buClr>
                <a:srgbClr val="00BBD8"/>
              </a:buClr>
              <a:buSzPct val="100000"/>
            </a:pPr>
            <a:r>
              <a:rPr lang="pt-BR" altLang="pt-BR" sz="2400" b="1" dirty="0">
                <a:latin typeface="Fira Sans Extra Condensed Light" panose="020B0403050000020004" pitchFamily="34" charset="0"/>
              </a:rPr>
              <a:t>Em 2026 registra-se o </a:t>
            </a:r>
            <a:r>
              <a:rPr lang="pt-BR" altLang="pt-BR" sz="2400" b="1" dirty="0">
                <a:latin typeface="Fira Sans Condensed Medium" panose="020B0603050000020004" pitchFamily="34" charset="0"/>
              </a:rPr>
              <a:t>26º ano de mobilização </a:t>
            </a:r>
            <a:r>
              <a:rPr lang="pt-BR" altLang="pt-BR" sz="2400" b="1" dirty="0">
                <a:latin typeface="Fira Sans Extra Condensed Light" panose="020B0403050000020004" pitchFamily="34" charset="0"/>
              </a:rPr>
              <a:t>do 18 de Maio, “Dia Nacional de Combate ao Abuso e à Exploração Sexual de Crianças e Adolescentes”. Instituída pela Lei Federal 9.970/00 com base no “</a:t>
            </a:r>
            <a:r>
              <a:rPr lang="pt-BR" altLang="pt-BR" sz="2400" b="1" dirty="0">
                <a:latin typeface="Fira Sans Condensed Medium" panose="020B0603050000020004" pitchFamily="34" charset="0"/>
              </a:rPr>
              <a:t>Caso Araceli</a:t>
            </a:r>
            <a:r>
              <a:rPr lang="pt-BR" altLang="pt-BR" sz="2400" b="1" dirty="0">
                <a:latin typeface="Fira Sans Extra Condensed Light" panose="020B0403050000020004" pitchFamily="34" charset="0"/>
              </a:rPr>
              <a:t>”, ocorrido em 18 de maio de 1973, em Vitória (ES). Na ocasião, a menina Araceli, de 8 anos de idade, teve todos os seus direitos humanos violados, foi raptada, estuprada e morta por jovens de classe média alta da cidade. </a:t>
            </a:r>
          </a:p>
          <a:p>
            <a:pPr algn="just">
              <a:lnSpc>
                <a:spcPct val="150000"/>
              </a:lnSpc>
              <a:buClr>
                <a:srgbClr val="00BBD8"/>
              </a:buClr>
              <a:buSzPct val="100000"/>
            </a:pPr>
            <a:r>
              <a:rPr lang="pt-BR" altLang="pt-BR" sz="2400" b="1" dirty="0">
                <a:latin typeface="Fira Sans Condensed Medium" panose="020B0603050000020004" pitchFamily="34" charset="0"/>
              </a:rPr>
              <a:t>O crime, apesar de sua natureza hedionda, até hoje está impune. </a:t>
            </a:r>
          </a:p>
        </p:txBody>
      </p:sp>
      <p:sp>
        <p:nvSpPr>
          <p:cNvPr id="10" name="TextBox 31">
            <a:extLst>
              <a:ext uri="{FF2B5EF4-FFF2-40B4-BE49-F238E27FC236}">
                <a16:creationId xmlns:a16="http://schemas.microsoft.com/office/drawing/2014/main" id="{6058CEBC-3579-BCED-F3EA-003F18134B53}"/>
              </a:ext>
            </a:extLst>
          </p:cNvPr>
          <p:cNvSpPr txBox="1"/>
          <p:nvPr/>
        </p:nvSpPr>
        <p:spPr>
          <a:xfrm>
            <a:off x="3412592" y="728008"/>
            <a:ext cx="85915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solidFill>
                  <a:schemeClr val="accent6">
                    <a:lumMod val="75000"/>
                  </a:schemeClr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  <a:cs typeface="Baloo Bhai 2" panose="03080502040302020200" pitchFamily="66" charset="77"/>
              </a:rPr>
              <a:t>Por que o </a:t>
            </a:r>
            <a:r>
              <a:rPr lang="pt-BR" sz="3600" dirty="0">
                <a:solidFill>
                  <a:schemeClr val="accent6">
                    <a:lumMod val="75000"/>
                  </a:schemeClr>
                </a:solidFill>
                <a:latin typeface="Fira Sans Condensed Medium" panose="020B0603050000020004" pitchFamily="34" charset="0"/>
                <a:ea typeface="+mn-ea"/>
                <a:cs typeface="Baloo Bhai 2" panose="03080502040302020200" pitchFamily="66" charset="77"/>
              </a:rPr>
              <a:t>dia 18 de Maio?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33B1506-A7FF-AF12-5AC7-04977641D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934"/>
            <a:ext cx="3261819" cy="687693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F875F3A-2339-9868-CB1C-92C55A68A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9566" y="14641"/>
            <a:ext cx="3335349" cy="85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1345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8">
            <a:extLst>
              <a:ext uri="{FF2B5EF4-FFF2-40B4-BE49-F238E27FC236}">
                <a16:creationId xmlns:a16="http://schemas.microsoft.com/office/drawing/2014/main" id="{9B03C0BF-DC89-B817-A427-CBB67A5AB4AA}"/>
              </a:ext>
            </a:extLst>
          </p:cNvPr>
          <p:cNvSpPr/>
          <p:nvPr/>
        </p:nvSpPr>
        <p:spPr>
          <a:xfrm>
            <a:off x="569494" y="2817730"/>
            <a:ext cx="10975707" cy="26242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8AE0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98"/>
          </a:p>
        </p:txBody>
      </p:sp>
      <p:pic>
        <p:nvPicPr>
          <p:cNvPr id="2" name="Imagem 12" descr="Logotipo&#10;&#10;Descrição gerada automaticamente com confiança média">
            <a:extLst>
              <a:ext uri="{FF2B5EF4-FFF2-40B4-BE49-F238E27FC236}">
                <a16:creationId xmlns:a16="http://schemas.microsoft.com/office/drawing/2014/main" id="{00D9CFA0-C6D5-8765-E081-443FC8FF9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680" y="1126712"/>
            <a:ext cx="6113340" cy="136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CaixaDeTexto 17">
            <a:extLst>
              <a:ext uri="{FF2B5EF4-FFF2-40B4-BE49-F238E27FC236}">
                <a16:creationId xmlns:a16="http://schemas.microsoft.com/office/drawing/2014/main" id="{E7F345F8-DE2C-AC47-D31D-6A4634251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979" y="2914754"/>
            <a:ext cx="10684042" cy="225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50000"/>
              </a:lnSpc>
              <a:buClr>
                <a:srgbClr val="00BBD8"/>
              </a:buClr>
              <a:buSzPct val="100000"/>
            </a:pPr>
            <a:r>
              <a:rPr lang="pt-BR" altLang="pt-BR" sz="2400" dirty="0">
                <a:latin typeface="Fira Sans Extra Condensed Light" panose="020B0403050000020004" pitchFamily="34" charset="0"/>
              </a:rPr>
              <a:t>As ações que marcam esse dia visam </a:t>
            </a:r>
            <a:r>
              <a:rPr lang="pt-BR" altLang="pt-BR" sz="2400" b="1" dirty="0">
                <a:latin typeface="Fira Sans Extra Condensed Light" panose="020B0403050000020004" pitchFamily="34" charset="0"/>
              </a:rPr>
              <a:t>mobilizar, sensibilizar, informar e convocar </a:t>
            </a:r>
            <a:r>
              <a:rPr lang="pt-BR" altLang="pt-BR" sz="2400" dirty="0">
                <a:latin typeface="Fira Sans Extra Condensed Light" panose="020B0403050000020004" pitchFamily="34" charset="0"/>
              </a:rPr>
              <a:t>os diferentes setores da sociedade, governos e mídia sobre a </a:t>
            </a:r>
            <a:r>
              <a:rPr lang="pt-BR" altLang="pt-BR" sz="2400" b="1" dirty="0">
                <a:latin typeface="Fira Sans Extra Condensed Light" panose="020B0403050000020004" pitchFamily="34" charset="0"/>
              </a:rPr>
              <a:t>urgência de garantir a todas as crianças e adolescentes o direito ao seu desenvolvimento de forma segura</a:t>
            </a:r>
            <a:r>
              <a:rPr lang="pt-BR" altLang="pt-BR" sz="2400" dirty="0">
                <a:latin typeface="Fira Sans Extra Condensed Light" panose="020B0403050000020004" pitchFamily="34" charset="0"/>
              </a:rPr>
              <a:t>, </a:t>
            </a:r>
            <a:r>
              <a:rPr lang="pt-BR" altLang="pt-BR" sz="2400" b="1" dirty="0">
                <a:latin typeface="Fira Sans Extra Condensed Light" panose="020B0403050000020004" pitchFamily="34" charset="0"/>
              </a:rPr>
              <a:t>protegida</a:t>
            </a:r>
            <a:r>
              <a:rPr lang="pt-BR" altLang="pt-BR" sz="2400" dirty="0">
                <a:latin typeface="Fira Sans Extra Condensed Light" panose="020B0403050000020004" pitchFamily="34" charset="0"/>
              </a:rPr>
              <a:t> e </a:t>
            </a:r>
            <a:r>
              <a:rPr lang="pt-BR" altLang="pt-BR" sz="2400" b="1" dirty="0">
                <a:latin typeface="Fira Sans Extra Condensed Light" panose="020B0403050000020004" pitchFamily="34" charset="0"/>
              </a:rPr>
              <a:t>livre do abuso e da exploração sexual.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44F6625-72E5-4693-A029-0E8C7927C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9566" y="14641"/>
            <a:ext cx="3335349" cy="85763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>
            <a:extLst>
              <a:ext uri="{FF2B5EF4-FFF2-40B4-BE49-F238E27FC236}">
                <a16:creationId xmlns:a16="http://schemas.microsoft.com/office/drawing/2014/main" id="{BBADB39F-F375-8393-484A-497F0C1C228A}"/>
              </a:ext>
            </a:extLst>
          </p:cNvPr>
          <p:cNvSpPr/>
          <p:nvPr/>
        </p:nvSpPr>
        <p:spPr>
          <a:xfrm>
            <a:off x="175853" y="1484206"/>
            <a:ext cx="11807829" cy="5114461"/>
          </a:xfrm>
          <a:prstGeom prst="rect">
            <a:avLst/>
          </a:prstGeom>
          <a:solidFill>
            <a:srgbClr val="9662A5">
              <a:alpha val="846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altLang="pt-BR" sz="2800" dirty="0"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1D8FAB9-613F-BB48-B876-F74501339FFE}"/>
              </a:ext>
            </a:extLst>
          </p:cNvPr>
          <p:cNvGrpSpPr/>
          <p:nvPr/>
        </p:nvGrpSpPr>
        <p:grpSpPr>
          <a:xfrm>
            <a:off x="5408268" y="1963971"/>
            <a:ext cx="365775" cy="4072358"/>
            <a:chOff x="3927945" y="1963971"/>
            <a:chExt cx="365775" cy="4072358"/>
          </a:xfrm>
        </p:grpSpPr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1352687E-FA14-1C1D-58F4-A34281CD29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7917" t="19284" r="23499" b="22197"/>
            <a:stretch/>
          </p:blipFill>
          <p:spPr>
            <a:xfrm rot="16200000">
              <a:off x="3884138" y="3796657"/>
              <a:ext cx="453390" cy="365775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B944106-E0D2-D17F-028F-E80F01A04AA3}"/>
                </a:ext>
              </a:extLst>
            </p:cNvPr>
            <p:cNvCxnSpPr/>
            <p:nvPr/>
          </p:nvCxnSpPr>
          <p:spPr>
            <a:xfrm flipV="1">
              <a:off x="4119937" y="1963971"/>
              <a:ext cx="0" cy="148689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7525A3D-B7BD-400C-0187-9E9D5D640558}"/>
                </a:ext>
              </a:extLst>
            </p:cNvPr>
            <p:cNvCxnSpPr/>
            <p:nvPr/>
          </p:nvCxnSpPr>
          <p:spPr>
            <a:xfrm flipV="1">
              <a:off x="4119937" y="4549435"/>
              <a:ext cx="0" cy="148689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9ED2040-9B3E-1096-D449-151867E72E2E}"/>
              </a:ext>
            </a:extLst>
          </p:cNvPr>
          <p:cNvGrpSpPr/>
          <p:nvPr/>
        </p:nvGrpSpPr>
        <p:grpSpPr>
          <a:xfrm>
            <a:off x="8079688" y="1946429"/>
            <a:ext cx="365776" cy="4072358"/>
            <a:chOff x="3927945" y="1963971"/>
            <a:chExt cx="365775" cy="4072358"/>
          </a:xfrm>
        </p:grpSpPr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82B58363-CFE1-93A5-98DE-D63164ACD5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7917" t="19284" r="23499" b="22197"/>
            <a:stretch/>
          </p:blipFill>
          <p:spPr>
            <a:xfrm rot="16200000">
              <a:off x="3884138" y="3796657"/>
              <a:ext cx="453390" cy="365775"/>
            </a:xfrm>
            <a:prstGeom prst="rect">
              <a:avLst/>
            </a:prstGeom>
          </p:spPr>
        </p:pic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D44EF26-23AF-3ED9-69B2-9BDC174E5EA4}"/>
                </a:ext>
              </a:extLst>
            </p:cNvPr>
            <p:cNvCxnSpPr/>
            <p:nvPr/>
          </p:nvCxnSpPr>
          <p:spPr>
            <a:xfrm flipV="1">
              <a:off x="4119937" y="1963971"/>
              <a:ext cx="0" cy="148689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8C0BF83-2322-789F-0441-E8E75B3A937B}"/>
                </a:ext>
              </a:extLst>
            </p:cNvPr>
            <p:cNvCxnSpPr/>
            <p:nvPr/>
          </p:nvCxnSpPr>
          <p:spPr>
            <a:xfrm flipV="1">
              <a:off x="4119937" y="4549435"/>
              <a:ext cx="0" cy="148689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71C45CE6-55DA-37D0-9BD3-D6F16B2A87E0}"/>
              </a:ext>
            </a:extLst>
          </p:cNvPr>
          <p:cNvSpPr txBox="1"/>
          <p:nvPr/>
        </p:nvSpPr>
        <p:spPr>
          <a:xfrm>
            <a:off x="5353782" y="1835239"/>
            <a:ext cx="2935225" cy="2596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pt-BR" sz="2800" dirty="0">
                <a:solidFill>
                  <a:schemeClr val="bg1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A </a:t>
            </a:r>
            <a:r>
              <a:rPr lang="en-US" altLang="pt-BR" sz="2800" dirty="0" err="1">
                <a:solidFill>
                  <a:schemeClr val="bg1"/>
                </a:solidFill>
                <a:latin typeface="Fira Sans Condensed Medium" panose="020B0603050000020004" pitchFamily="34" charset="0"/>
                <a:ea typeface="Fira Sans Condensed Light" panose="020B0403050000020004" pitchFamily="34" charset="0"/>
              </a:rPr>
              <a:t>flor</a:t>
            </a:r>
            <a:r>
              <a:rPr lang="en-US" altLang="pt-BR" sz="2800" dirty="0">
                <a:solidFill>
                  <a:schemeClr val="bg1"/>
                </a:solidFill>
                <a:latin typeface="Fira Sans Condensed Medium" panose="020B0603050000020004" pitchFamily="34" charset="0"/>
                <a:ea typeface="Fira Sans Condensed Light" panose="020B0403050000020004" pitchFamily="34" charset="0"/>
              </a:rPr>
              <a:t> </a:t>
            </a:r>
            <a:r>
              <a:rPr lang="en-US" altLang="pt-BR" sz="2800" dirty="0" err="1">
                <a:solidFill>
                  <a:schemeClr val="bg1"/>
                </a:solidFill>
                <a:latin typeface="Fira Sans Condensed Medium" panose="020B0603050000020004" pitchFamily="34" charset="0"/>
                <a:ea typeface="Fira Sans Condensed Light" panose="020B0403050000020004" pitchFamily="34" charset="0"/>
              </a:rPr>
              <a:t>amarela</a:t>
            </a:r>
            <a:r>
              <a:rPr lang="en-US" altLang="pt-BR" sz="2800" dirty="0">
                <a:solidFill>
                  <a:schemeClr val="bg1"/>
                </a:solidFill>
                <a:latin typeface="Fira Sans Condensed Medium" panose="020B0603050000020004" pitchFamily="34" charset="0"/>
                <a:ea typeface="Fira Sans Condensed Light" panose="020B04030500000200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altLang="pt-BR" sz="2800" dirty="0">
                <a:solidFill>
                  <a:schemeClr val="bg1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é o </a:t>
            </a:r>
            <a:r>
              <a:rPr lang="en-US" altLang="pt-BR" sz="2800" dirty="0" err="1">
                <a:solidFill>
                  <a:schemeClr val="bg1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símbolo</a:t>
            </a:r>
            <a:r>
              <a:rPr lang="en-US" altLang="pt-BR" sz="2800" dirty="0">
                <a:solidFill>
                  <a:schemeClr val="bg1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 da </a:t>
            </a:r>
          </a:p>
          <a:p>
            <a:pPr algn="ctr">
              <a:lnSpc>
                <a:spcPct val="150000"/>
              </a:lnSpc>
            </a:pPr>
            <a:r>
              <a:rPr lang="en-US" altLang="pt-BR" sz="2800" dirty="0" err="1">
                <a:solidFill>
                  <a:schemeClr val="bg1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campanha</a:t>
            </a:r>
            <a:r>
              <a:rPr lang="en-US" altLang="pt-BR" sz="2800" dirty="0">
                <a:solidFill>
                  <a:schemeClr val="bg1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 do </a:t>
            </a:r>
          </a:p>
          <a:p>
            <a:pPr algn="ctr">
              <a:lnSpc>
                <a:spcPct val="150000"/>
              </a:lnSpc>
            </a:pPr>
            <a:r>
              <a:rPr lang="en-US" altLang="pt-BR" sz="2800" dirty="0" err="1">
                <a:solidFill>
                  <a:schemeClr val="bg1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Faça</a:t>
            </a:r>
            <a:r>
              <a:rPr lang="en-US" altLang="pt-BR" sz="2800" dirty="0">
                <a:solidFill>
                  <a:schemeClr val="bg1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 Bonito</a:t>
            </a:r>
            <a:r>
              <a:rPr lang="en-US" altLang="pt-BR" sz="2800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3755B79-A405-409E-30D0-03A54CA6C9DD}"/>
              </a:ext>
            </a:extLst>
          </p:cNvPr>
          <p:cNvSpPr txBox="1"/>
          <p:nvPr/>
        </p:nvSpPr>
        <p:spPr>
          <a:xfrm>
            <a:off x="8289007" y="1855306"/>
            <a:ext cx="370981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pt-BR" sz="2800" dirty="0">
                <a:solidFill>
                  <a:schemeClr val="bg1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Todos </a:t>
            </a:r>
            <a:r>
              <a:rPr lang="en-US" altLang="pt-BR" sz="2800" dirty="0" err="1">
                <a:solidFill>
                  <a:schemeClr val="bg1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os</a:t>
            </a:r>
            <a:r>
              <a:rPr lang="en-US" altLang="pt-BR" sz="2800" dirty="0">
                <a:solidFill>
                  <a:schemeClr val="bg1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 </a:t>
            </a:r>
            <a:r>
              <a:rPr lang="en-US" altLang="pt-BR" sz="2800" dirty="0" err="1">
                <a:solidFill>
                  <a:schemeClr val="bg1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anos</a:t>
            </a:r>
            <a:r>
              <a:rPr lang="en-US" altLang="pt-BR" sz="2800" dirty="0">
                <a:solidFill>
                  <a:schemeClr val="bg1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altLang="pt-BR" sz="2800" dirty="0" err="1">
                <a:solidFill>
                  <a:schemeClr val="bg1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este</a:t>
            </a:r>
            <a:r>
              <a:rPr lang="en-US" altLang="pt-BR" sz="2800" dirty="0">
                <a:solidFill>
                  <a:schemeClr val="bg1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 </a:t>
            </a:r>
            <a:r>
              <a:rPr lang="en-US" altLang="pt-BR" sz="2800" dirty="0" err="1">
                <a:solidFill>
                  <a:schemeClr val="bg1"/>
                </a:solidFill>
                <a:latin typeface="Fira Sans Condensed Medium" panose="020B0603050000020004" pitchFamily="34" charset="0"/>
                <a:ea typeface="Fira Sans Condensed Light" panose="020B0403050000020004" pitchFamily="34" charset="0"/>
              </a:rPr>
              <a:t>símbolo</a:t>
            </a:r>
            <a:r>
              <a:rPr lang="en-US" altLang="pt-BR" sz="2800" dirty="0">
                <a:solidFill>
                  <a:schemeClr val="bg1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 </a:t>
            </a:r>
            <a:r>
              <a:rPr lang="en-US" altLang="pt-BR" sz="2800" dirty="0" err="1">
                <a:solidFill>
                  <a:schemeClr val="bg1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marca</a:t>
            </a:r>
            <a:r>
              <a:rPr lang="en-US" altLang="pt-BR" sz="2800" dirty="0">
                <a:solidFill>
                  <a:schemeClr val="bg1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altLang="pt-BR" sz="2800" dirty="0">
                <a:solidFill>
                  <a:schemeClr val="bg1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a </a:t>
            </a:r>
            <a:r>
              <a:rPr lang="en-US" altLang="pt-BR" sz="2800" dirty="0" err="1">
                <a:solidFill>
                  <a:schemeClr val="bg1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articulação</a:t>
            </a:r>
            <a:r>
              <a:rPr lang="en-US" altLang="pt-BR" sz="2800" dirty="0">
                <a:solidFill>
                  <a:schemeClr val="bg1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 </a:t>
            </a:r>
            <a:r>
              <a:rPr lang="en-US" altLang="pt-BR" sz="2800" dirty="0" err="1">
                <a:solidFill>
                  <a:schemeClr val="bg1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conjunta</a:t>
            </a:r>
            <a:r>
              <a:rPr lang="en-US" altLang="pt-BR" sz="2800" dirty="0">
                <a:solidFill>
                  <a:schemeClr val="bg1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altLang="pt-BR" sz="2800" dirty="0">
                <a:solidFill>
                  <a:schemeClr val="bg1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dos </a:t>
            </a:r>
            <a:r>
              <a:rPr lang="en-US" altLang="pt-BR" sz="2800" dirty="0" err="1">
                <a:solidFill>
                  <a:schemeClr val="bg1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principais</a:t>
            </a:r>
            <a:r>
              <a:rPr lang="en-US" altLang="pt-BR" sz="2800" dirty="0">
                <a:solidFill>
                  <a:schemeClr val="bg1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 </a:t>
            </a:r>
            <a:r>
              <a:rPr lang="en-US" altLang="pt-BR" sz="2800" dirty="0" err="1">
                <a:solidFill>
                  <a:schemeClr val="bg1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setores</a:t>
            </a:r>
            <a:r>
              <a:rPr lang="en-US" altLang="pt-BR" sz="2800" dirty="0">
                <a:solidFill>
                  <a:schemeClr val="bg1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altLang="pt-BR" sz="2800" dirty="0">
                <a:solidFill>
                  <a:schemeClr val="bg1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da </a:t>
            </a:r>
            <a:r>
              <a:rPr lang="en-US" altLang="pt-BR" sz="2800" dirty="0" err="1">
                <a:solidFill>
                  <a:schemeClr val="bg1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sociedade</a:t>
            </a:r>
            <a:r>
              <a:rPr lang="en-US" altLang="pt-BR" sz="2800" dirty="0">
                <a:solidFill>
                  <a:schemeClr val="bg1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, privado, </a:t>
            </a:r>
            <a:r>
              <a:rPr lang="en-US" altLang="pt-BR" sz="2800" dirty="0" err="1">
                <a:solidFill>
                  <a:schemeClr val="bg1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público</a:t>
            </a:r>
            <a:r>
              <a:rPr lang="en-US" altLang="pt-BR" sz="2800" dirty="0">
                <a:solidFill>
                  <a:schemeClr val="bg1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 e </a:t>
            </a:r>
            <a:r>
              <a:rPr lang="en-US" altLang="pt-BR" sz="2800" dirty="0" err="1">
                <a:solidFill>
                  <a:schemeClr val="bg1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sociedade</a:t>
            </a:r>
            <a:r>
              <a:rPr lang="en-US" altLang="pt-BR" sz="2800" dirty="0">
                <a:solidFill>
                  <a:schemeClr val="bg1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 civil.</a:t>
            </a:r>
            <a:br>
              <a:rPr lang="pt-BR" sz="2800" dirty="0">
                <a:solidFill>
                  <a:schemeClr val="bg1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  <a:cs typeface="Baloo Bhai 2" panose="03080502040302020200" pitchFamily="66" charset="77"/>
              </a:rPr>
            </a:br>
            <a:endParaRPr lang="pt-BR" sz="2800" dirty="0">
              <a:solidFill>
                <a:schemeClr val="bg1"/>
              </a:solidFill>
              <a:latin typeface="Fira Sans Condensed Light" panose="020B0403050000020004" pitchFamily="34" charset="0"/>
              <a:ea typeface="Fira Sans Condensed Light" panose="020B0403050000020004" pitchFamily="34" charset="0"/>
              <a:cs typeface="Baloo Bhai 2" panose="03080502040302020200" pitchFamily="66" charset="77"/>
            </a:endParaRPr>
          </a:p>
          <a:p>
            <a:pPr algn="ctr"/>
            <a:endParaRPr lang="pt-BR" sz="2800" dirty="0">
              <a:solidFill>
                <a:schemeClr val="bg1">
                  <a:lumMod val="95000"/>
                </a:schemeClr>
              </a:solidFill>
              <a:latin typeface="Fira Sans Condensed Medium" panose="020B0603050000020004" pitchFamily="34" charset="0"/>
              <a:cs typeface="Baloo Bhai 2" panose="03080502040302020200" pitchFamily="66" charset="77"/>
            </a:endParaRPr>
          </a:p>
        </p:txBody>
      </p:sp>
      <p:sp>
        <p:nvSpPr>
          <p:cNvPr id="3" name="TextBox 31">
            <a:extLst>
              <a:ext uri="{FF2B5EF4-FFF2-40B4-BE49-F238E27FC236}">
                <a16:creationId xmlns:a16="http://schemas.microsoft.com/office/drawing/2014/main" id="{BD801CD2-DD6F-8F1E-8A23-4A5BB4FCB356}"/>
              </a:ext>
            </a:extLst>
          </p:cNvPr>
          <p:cNvSpPr txBox="1"/>
          <p:nvPr/>
        </p:nvSpPr>
        <p:spPr>
          <a:xfrm>
            <a:off x="192084" y="347770"/>
            <a:ext cx="85915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solidFill>
                  <a:srgbClr val="595959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  <a:cs typeface="Baloo Bhai 2" panose="03080502040302020200" pitchFamily="66" charset="77"/>
              </a:rPr>
              <a:t>Por que a </a:t>
            </a:r>
            <a:r>
              <a:rPr lang="pt-BR" sz="3600" dirty="0">
                <a:solidFill>
                  <a:srgbClr val="595959"/>
                </a:solidFill>
                <a:latin typeface="Fira Sans Condensed Medium" panose="020B0603050000020004" pitchFamily="34" charset="0"/>
                <a:ea typeface="+mn-ea"/>
                <a:cs typeface="Baloo Bhai 2" panose="03080502040302020200" pitchFamily="66" charset="77"/>
              </a:rPr>
              <a:t>flor amarela?</a:t>
            </a:r>
          </a:p>
        </p:txBody>
      </p:sp>
      <p:sp>
        <p:nvSpPr>
          <p:cNvPr id="7" name="TextBox 40">
            <a:extLst>
              <a:ext uri="{FF2B5EF4-FFF2-40B4-BE49-F238E27FC236}">
                <a16:creationId xmlns:a16="http://schemas.microsoft.com/office/drawing/2014/main" id="{CE42E4CF-3BC3-B6F4-8ED5-51E74B0C597F}"/>
              </a:ext>
            </a:extLst>
          </p:cNvPr>
          <p:cNvSpPr txBox="1"/>
          <p:nvPr/>
        </p:nvSpPr>
        <p:spPr>
          <a:xfrm>
            <a:off x="2607744" y="1835239"/>
            <a:ext cx="2993603" cy="4288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</a:pPr>
            <a:r>
              <a:rPr lang="en-US" altLang="pt-BR" sz="2800" dirty="0">
                <a:solidFill>
                  <a:schemeClr val="bg1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A </a:t>
            </a:r>
            <a:r>
              <a:rPr lang="en-US" altLang="pt-BR" sz="2800" dirty="0" err="1">
                <a:solidFill>
                  <a:schemeClr val="bg1"/>
                </a:solidFill>
                <a:latin typeface="Fira Sans Condensed Medium" panose="020B0603050000020004" pitchFamily="34" charset="0"/>
                <a:ea typeface="Fira Sans Condensed Light" panose="020B0403050000020004" pitchFamily="34" charset="0"/>
              </a:rPr>
              <a:t>flor</a:t>
            </a:r>
            <a:r>
              <a:rPr lang="en-US" altLang="pt-BR" sz="2800" dirty="0">
                <a:solidFill>
                  <a:schemeClr val="bg1"/>
                </a:solidFill>
                <a:latin typeface="Fira Sans Condensed Medium" panose="020B0603050000020004" pitchFamily="34" charset="0"/>
                <a:ea typeface="Fira Sans Condensed Light" panose="020B0403050000020004" pitchFamily="34" charset="0"/>
              </a:rPr>
              <a:t> </a:t>
            </a:r>
            <a:r>
              <a:rPr lang="en-US" altLang="pt-BR" sz="2800" dirty="0" err="1">
                <a:solidFill>
                  <a:schemeClr val="bg1"/>
                </a:solidFill>
                <a:latin typeface="Fira Sans Condensed Medium" panose="020B0603050000020004" pitchFamily="34" charset="0"/>
                <a:ea typeface="Fira Sans Condensed Light" panose="020B0403050000020004" pitchFamily="34" charset="0"/>
              </a:rPr>
              <a:t>amarela</a:t>
            </a:r>
            <a:r>
              <a:rPr lang="en-US" altLang="pt-BR" sz="2800" dirty="0">
                <a:solidFill>
                  <a:schemeClr val="bg1"/>
                </a:solidFill>
                <a:latin typeface="Fira Sans Condensed Medium" panose="020B0603050000020004" pitchFamily="34" charset="0"/>
                <a:ea typeface="Fira Sans Condensed Light" panose="020B0403050000020004" pitchFamily="34" charset="0"/>
              </a:rPr>
              <a:t>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</a:pPr>
            <a:r>
              <a:rPr lang="en-US" altLang="pt-BR" sz="2800" dirty="0" err="1">
                <a:solidFill>
                  <a:schemeClr val="bg1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significa</a:t>
            </a:r>
            <a:r>
              <a:rPr lang="en-US" altLang="pt-BR" sz="2800" dirty="0">
                <a:solidFill>
                  <a:schemeClr val="bg1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 a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</a:pPr>
            <a:r>
              <a:rPr lang="en-US" altLang="pt-BR" sz="2800" dirty="0" err="1">
                <a:solidFill>
                  <a:schemeClr val="bg1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gentileza</a:t>
            </a:r>
            <a:r>
              <a:rPr lang="en-US" altLang="pt-BR" sz="2800" dirty="0">
                <a:solidFill>
                  <a:schemeClr val="bg1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</a:pPr>
            <a:r>
              <a:rPr lang="en-US" altLang="pt-BR" sz="2800" dirty="0">
                <a:solidFill>
                  <a:schemeClr val="bg1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e a </a:t>
            </a:r>
            <a:r>
              <a:rPr lang="en-US" altLang="pt-BR" sz="2800" dirty="0" err="1">
                <a:solidFill>
                  <a:schemeClr val="bg1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delicadeza</a:t>
            </a:r>
            <a:r>
              <a:rPr lang="en-US" altLang="pt-BR" sz="2800" dirty="0">
                <a:solidFill>
                  <a:schemeClr val="bg1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</a:pPr>
            <a:r>
              <a:rPr lang="en-US" altLang="pt-BR" sz="2800" dirty="0">
                <a:solidFill>
                  <a:schemeClr val="bg1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das </a:t>
            </a:r>
            <a:r>
              <a:rPr lang="en-US" altLang="pt-BR" sz="2800" dirty="0" err="1">
                <a:solidFill>
                  <a:schemeClr val="bg1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crianças</a:t>
            </a:r>
            <a:r>
              <a:rPr lang="en-US" altLang="pt-BR" sz="2800" dirty="0">
                <a:solidFill>
                  <a:schemeClr val="bg1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 e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</a:pPr>
            <a:r>
              <a:rPr lang="en-US" altLang="pt-BR" sz="2800" dirty="0">
                <a:solidFill>
                  <a:schemeClr val="bg1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dos </a:t>
            </a:r>
            <a:r>
              <a:rPr lang="en-US" altLang="pt-BR" sz="2800" dirty="0" err="1">
                <a:solidFill>
                  <a:schemeClr val="bg1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adolescentes</a:t>
            </a:r>
            <a:r>
              <a:rPr lang="en-US" altLang="pt-BR" sz="2800" dirty="0">
                <a:solidFill>
                  <a:schemeClr val="bg1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.</a:t>
            </a:r>
          </a:p>
        </p:txBody>
      </p:sp>
      <p:pic>
        <p:nvPicPr>
          <p:cNvPr id="8" name="Imagem 17" descr="Ícone&#10;&#10;Descrição gerada automaticamente">
            <a:extLst>
              <a:ext uri="{FF2B5EF4-FFF2-40B4-BE49-F238E27FC236}">
                <a16:creationId xmlns:a16="http://schemas.microsoft.com/office/drawing/2014/main" id="{FDB3B9A7-E06F-5312-4BE9-E69B80CB0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" r="4953"/>
          <a:stretch>
            <a:fillRect/>
          </a:stretch>
        </p:blipFill>
        <p:spPr bwMode="auto">
          <a:xfrm>
            <a:off x="-109661" y="1331494"/>
            <a:ext cx="3556523" cy="526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31F3626-F7E4-A91B-EF34-72EFC7BD65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9566" y="14641"/>
            <a:ext cx="3335349" cy="85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343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1" grpId="0"/>
      <p:bldP spid="4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aixaDeTexto 9">
            <a:extLst>
              <a:ext uri="{FF2B5EF4-FFF2-40B4-BE49-F238E27FC236}">
                <a16:creationId xmlns:a16="http://schemas.microsoft.com/office/drawing/2014/main" id="{4F5F02CE-D2F4-5795-7B4B-AE23B593B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1541584"/>
            <a:ext cx="94345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Clr>
                <a:srgbClr val="00BBD8"/>
              </a:buClr>
              <a:buSzPct val="100000"/>
            </a:pPr>
            <a:r>
              <a:rPr lang="pt-BR" altLang="pt-BR" sz="2300" dirty="0"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A </a:t>
            </a:r>
            <a:r>
              <a:rPr lang="pt-BR" altLang="pt-BR" sz="2300" b="1" dirty="0"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violência sexual </a:t>
            </a:r>
            <a:r>
              <a:rPr lang="pt-BR" altLang="pt-BR" sz="2300" dirty="0"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contra crianças e adolescente pode se manifestar de duas formas: o </a:t>
            </a:r>
            <a:r>
              <a:rPr lang="pt-BR" altLang="pt-BR" sz="2300" b="1" dirty="0">
                <a:solidFill>
                  <a:schemeClr val="accent6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abuso</a:t>
            </a:r>
            <a:r>
              <a:rPr lang="pt-BR" altLang="pt-BR" sz="2300" dirty="0"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 e a </a:t>
            </a:r>
            <a:r>
              <a:rPr lang="pt-BR" altLang="pt-BR" sz="2300" b="1" dirty="0">
                <a:solidFill>
                  <a:schemeClr val="accent6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exploração sexual</a:t>
            </a:r>
            <a:r>
              <a:rPr lang="pt-BR" altLang="pt-BR" sz="2300" dirty="0">
                <a:solidFill>
                  <a:schemeClr val="accent6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.</a:t>
            </a:r>
          </a:p>
        </p:txBody>
      </p:sp>
      <p:sp>
        <p:nvSpPr>
          <p:cNvPr id="11" name="Retângulo 23">
            <a:extLst>
              <a:ext uri="{FF2B5EF4-FFF2-40B4-BE49-F238E27FC236}">
                <a16:creationId xmlns:a16="http://schemas.microsoft.com/office/drawing/2014/main" id="{102F68BE-96FD-7B7F-7101-C628370F7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670175"/>
            <a:ext cx="5221288" cy="3441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defTabSz="913554">
              <a:lnSpc>
                <a:spcPct val="90000"/>
              </a:lnSpc>
              <a:spcBef>
                <a:spcPct val="0"/>
              </a:spcBef>
              <a:spcAft>
                <a:spcPts val="1399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pt-BR" altLang="pt-BR" sz="2000" b="1" dirty="0">
                <a:latin typeface="Fira Sans Extra Condensed Light" panose="020B04030500000200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ABUSO SEXUAL</a:t>
            </a:r>
          </a:p>
          <a:p>
            <a:pPr defTabSz="913554">
              <a:lnSpc>
                <a:spcPct val="90000"/>
              </a:lnSpc>
              <a:spcBef>
                <a:spcPct val="0"/>
              </a:spcBef>
              <a:spcAft>
                <a:spcPts val="1399"/>
              </a:spcAft>
              <a:buClr>
                <a:schemeClr val="tx1"/>
              </a:buClr>
              <a:defRPr/>
            </a:pPr>
            <a:r>
              <a:rPr lang="pt-BR" altLang="pt-BR" sz="1600" dirty="0">
                <a:latin typeface="Fira Sans Extra Condensed Light" panose="020B04030500000200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Uso de uma criança ou adolescente para a </a:t>
            </a:r>
            <a:r>
              <a:rPr lang="pt-BR" altLang="pt-BR" sz="1600" b="1" dirty="0">
                <a:latin typeface="Fira Sans Extra Condensed Light" panose="020B04030500000200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satisfação sexual de uma ou mais pessoas mais velhas.</a:t>
            </a:r>
          </a:p>
          <a:p>
            <a:pPr defTabSz="913554">
              <a:lnSpc>
                <a:spcPct val="90000"/>
              </a:lnSpc>
              <a:spcBef>
                <a:spcPct val="0"/>
              </a:spcBef>
              <a:spcAft>
                <a:spcPts val="1399"/>
              </a:spcAft>
              <a:buClr>
                <a:schemeClr val="tx1"/>
              </a:buClr>
              <a:defRPr/>
            </a:pPr>
            <a:r>
              <a:rPr lang="pt-BR" altLang="pt-BR" sz="1600" dirty="0">
                <a:latin typeface="Fira Sans Extra Condensed Light" panose="020B04030500000200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Pode envolver </a:t>
            </a:r>
            <a:r>
              <a:rPr lang="pt-BR" altLang="pt-BR" sz="1600" b="1" dirty="0">
                <a:latin typeface="Fira Sans Extra Condensed Light" panose="020B04030500000200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ameaças ou sedução.</a:t>
            </a:r>
          </a:p>
          <a:p>
            <a:pPr defTabSz="913554">
              <a:lnSpc>
                <a:spcPct val="90000"/>
              </a:lnSpc>
              <a:spcBef>
                <a:spcPct val="0"/>
              </a:spcBef>
              <a:spcAft>
                <a:spcPts val="1399"/>
              </a:spcAft>
              <a:buClr>
                <a:schemeClr val="tx1"/>
              </a:buClr>
              <a:defRPr/>
            </a:pPr>
            <a:r>
              <a:rPr lang="pt-BR" altLang="pt-BR" sz="1600" dirty="0">
                <a:latin typeface="Fira Sans Extra Condensed Light" panose="020B04030500000200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Geralmente, é cometido por </a:t>
            </a:r>
            <a:r>
              <a:rPr lang="pt-BR" altLang="pt-BR" sz="1600" b="1" dirty="0">
                <a:latin typeface="Fira Sans Extra Condensed Light" panose="020B04030500000200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pessoa conhecida pela criança ou adolescente.</a:t>
            </a:r>
          </a:p>
          <a:p>
            <a:pPr defTabSz="913554">
              <a:lnSpc>
                <a:spcPct val="90000"/>
              </a:lnSpc>
              <a:spcBef>
                <a:spcPct val="0"/>
              </a:spcBef>
              <a:spcAft>
                <a:spcPts val="1399"/>
              </a:spcAft>
              <a:buClr>
                <a:schemeClr val="tx1"/>
              </a:buClr>
              <a:defRPr/>
            </a:pPr>
            <a:r>
              <a:rPr lang="pt-BR" altLang="pt-BR" sz="1600" dirty="0">
                <a:latin typeface="Fira Sans Extra Condensed Light" panose="020B04030500000200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Intrafamiliar: cometido por algum </a:t>
            </a:r>
            <a:r>
              <a:rPr lang="pt-BR" altLang="pt-BR" sz="1600" b="1" dirty="0">
                <a:latin typeface="Fira Sans Extra Condensed Light" panose="020B04030500000200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familiar da criança ou adolescente.</a:t>
            </a:r>
          </a:p>
          <a:p>
            <a:pPr defTabSz="913554">
              <a:lnSpc>
                <a:spcPct val="90000"/>
              </a:lnSpc>
              <a:spcBef>
                <a:spcPct val="0"/>
              </a:spcBef>
              <a:spcAft>
                <a:spcPts val="1399"/>
              </a:spcAft>
              <a:buClr>
                <a:schemeClr val="tx1"/>
              </a:buClr>
              <a:defRPr/>
            </a:pPr>
            <a:r>
              <a:rPr lang="pt-BR" altLang="pt-BR" sz="1600" dirty="0">
                <a:latin typeface="Fira Sans Extra Condensed Light" panose="020B04030500000200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Extrafamiliar: cometido por uma </a:t>
            </a:r>
            <a:r>
              <a:rPr lang="pt-BR" altLang="pt-BR" sz="1600" b="1" dirty="0">
                <a:latin typeface="Fira Sans Extra Condensed Light" panose="020B04030500000200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pessoa que não é da família.</a:t>
            </a:r>
          </a:p>
          <a:p>
            <a:pPr defTabSz="913554">
              <a:lnSpc>
                <a:spcPct val="90000"/>
              </a:lnSpc>
              <a:spcBef>
                <a:spcPct val="0"/>
              </a:spcBef>
              <a:spcAft>
                <a:spcPts val="1399"/>
              </a:spcAft>
              <a:buClr>
                <a:schemeClr val="tx1"/>
              </a:buClr>
              <a:defRPr/>
            </a:pPr>
            <a:r>
              <a:rPr lang="pt-BR" altLang="pt-BR" sz="1600" dirty="0">
                <a:latin typeface="Fira Sans Extra Condensed Light" panose="020B04030500000200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Pode acontecer </a:t>
            </a:r>
            <a:r>
              <a:rPr lang="pt-BR" altLang="pt-BR" sz="1600" b="1" dirty="0">
                <a:latin typeface="Fira Sans Extra Condensed Light" panose="020B04030500000200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com ou sem contato físico.</a:t>
            </a:r>
          </a:p>
        </p:txBody>
      </p:sp>
      <p:sp>
        <p:nvSpPr>
          <p:cNvPr id="12" name="Retângulo 23">
            <a:extLst>
              <a:ext uri="{FF2B5EF4-FFF2-40B4-BE49-F238E27FC236}">
                <a16:creationId xmlns:a16="http://schemas.microsoft.com/office/drawing/2014/main" id="{738456B3-801D-31DB-48A1-6D57071F5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9050" y="2613025"/>
            <a:ext cx="5500688" cy="368562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just" defTabSz="913554">
              <a:lnSpc>
                <a:spcPct val="90000"/>
              </a:lnSpc>
              <a:spcBef>
                <a:spcPct val="0"/>
              </a:spcBef>
              <a:spcAft>
                <a:spcPts val="1199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pt-BR" altLang="pt-BR" sz="2000" b="1" dirty="0">
                <a:latin typeface="Fira Sans Condensed Light" panose="020B0403050000020004" pitchFamily="34" charset="0"/>
                <a:ea typeface="Fira Sans Condensed Light" panose="020B0403050000020004" pitchFamily="34" charset="0"/>
                <a:cs typeface="Helvetica Neue" panose="02000503000000020004" pitchFamily="2" charset="0"/>
              </a:rPr>
              <a:t>EXPLORAÇÃO SEXUAL</a:t>
            </a:r>
          </a:p>
          <a:p>
            <a:pPr algn="just" defTabSz="913554">
              <a:lnSpc>
                <a:spcPct val="90000"/>
              </a:lnSpc>
              <a:spcBef>
                <a:spcPct val="0"/>
              </a:spcBef>
              <a:spcAft>
                <a:spcPts val="1199"/>
              </a:spcAft>
              <a:buClr>
                <a:schemeClr val="tx1"/>
              </a:buClr>
              <a:defRPr/>
            </a:pPr>
            <a:r>
              <a:rPr lang="pt-BR" altLang="pt-BR" sz="1500" b="1" dirty="0">
                <a:latin typeface="Fira Sans Condensed Light" panose="020B0403050000020004" pitchFamily="34" charset="0"/>
                <a:ea typeface="Fira Sans Condensed Light" panose="020B0403050000020004" pitchFamily="34" charset="0"/>
                <a:cs typeface="Helvetica Neue" panose="02000503000000020004" pitchFamily="2" charset="0"/>
              </a:rPr>
              <a:t>Ocorre quando há o pagamento </a:t>
            </a:r>
            <a:r>
              <a:rPr lang="pt-BR" altLang="pt-BR" sz="1500" dirty="0">
                <a:latin typeface="Fira Sans Condensed Light" panose="020B0403050000020004" pitchFamily="34" charset="0"/>
                <a:ea typeface="Fira Sans Condensed Light" panose="020B0403050000020004" pitchFamily="34" charset="0"/>
                <a:cs typeface="Helvetica Neue" panose="02000503000000020004" pitchFamily="2" charset="0"/>
              </a:rPr>
              <a:t>(dinheiro ou algum benefício) por adultos, para manter alguma forma de relação sexual com crianças ou adolescentes.</a:t>
            </a:r>
          </a:p>
          <a:p>
            <a:pPr algn="just" defTabSz="913554">
              <a:lnSpc>
                <a:spcPct val="90000"/>
              </a:lnSpc>
              <a:spcBef>
                <a:spcPct val="0"/>
              </a:spcBef>
              <a:spcAft>
                <a:spcPts val="1199"/>
              </a:spcAft>
              <a:buClr>
                <a:schemeClr val="tx1"/>
              </a:buClr>
              <a:defRPr/>
            </a:pPr>
            <a:r>
              <a:rPr lang="pt-BR" altLang="pt-BR" sz="1500" b="1" dirty="0">
                <a:latin typeface="Fira Sans Condensed Light" panose="020B0403050000020004" pitchFamily="34" charset="0"/>
                <a:ea typeface="Fira Sans Condensed Light" panose="020B0403050000020004" pitchFamily="34" charset="0"/>
                <a:cs typeface="Helvetica Neue" panose="02000503000000020004" pitchFamily="2" charset="0"/>
              </a:rPr>
              <a:t>Não está, obrigatoriamente, ligada ao pagamento com dinheiro</a:t>
            </a:r>
            <a:r>
              <a:rPr lang="pt-BR" altLang="pt-BR" sz="1500" dirty="0">
                <a:latin typeface="Fira Sans Condensed Light" panose="020B0403050000020004" pitchFamily="34" charset="0"/>
                <a:ea typeface="Fira Sans Condensed Light" panose="020B0403050000020004" pitchFamily="34" charset="0"/>
                <a:cs typeface="Helvetica Neue" panose="02000503000000020004" pitchFamily="2" charset="0"/>
              </a:rPr>
              <a:t>. Uma pessoa que pede favores sexuais de uma adolescente em troca de uma carona ou comida, por exemplo, está praticando exploração sexual.</a:t>
            </a:r>
          </a:p>
          <a:p>
            <a:pPr algn="just" defTabSz="913554">
              <a:lnSpc>
                <a:spcPct val="90000"/>
              </a:lnSpc>
              <a:spcBef>
                <a:spcPct val="0"/>
              </a:spcBef>
              <a:spcAft>
                <a:spcPts val="1199"/>
              </a:spcAft>
              <a:buClr>
                <a:schemeClr val="tx1"/>
              </a:buClr>
              <a:defRPr/>
            </a:pPr>
            <a:r>
              <a:rPr lang="pt-BR" altLang="pt-BR" sz="1500" dirty="0">
                <a:latin typeface="Fira Sans Condensed Light" panose="020B0403050000020004" pitchFamily="34" charset="0"/>
                <a:ea typeface="Fira Sans Condensed Light" panose="020B0403050000020004" pitchFamily="34" charset="0"/>
                <a:cs typeface="Helvetica Neue" panose="02000503000000020004" pitchFamily="2" charset="0"/>
              </a:rPr>
              <a:t>É um </a:t>
            </a:r>
            <a:r>
              <a:rPr lang="pt-BR" altLang="pt-BR" sz="1500" b="1" dirty="0">
                <a:latin typeface="Fira Sans Condensed Light" panose="020B0403050000020004" pitchFamily="34" charset="0"/>
                <a:ea typeface="Fira Sans Condensed Light" panose="020B0403050000020004" pitchFamily="34" charset="0"/>
                <a:cs typeface="Helvetica Neue" panose="02000503000000020004" pitchFamily="2" charset="0"/>
              </a:rPr>
              <a:t>comércio perverso</a:t>
            </a:r>
            <a:r>
              <a:rPr lang="pt-BR" altLang="pt-BR" sz="1500" dirty="0">
                <a:latin typeface="Fira Sans Condensed Light" panose="020B0403050000020004" pitchFamily="34" charset="0"/>
                <a:ea typeface="Fira Sans Condensed Light" panose="020B0403050000020004" pitchFamily="34" charset="0"/>
                <a:cs typeface="Helvetica Neue" panose="02000503000000020004" pitchFamily="2" charset="0"/>
              </a:rPr>
              <a:t>, que muitas vezes é criado e alimentado por agenciadores e redes criminosas.</a:t>
            </a:r>
          </a:p>
          <a:p>
            <a:pPr algn="just" defTabSz="913554">
              <a:lnSpc>
                <a:spcPct val="90000"/>
              </a:lnSpc>
              <a:spcBef>
                <a:spcPct val="0"/>
              </a:spcBef>
              <a:spcAft>
                <a:spcPts val="1199"/>
              </a:spcAft>
              <a:buClr>
                <a:schemeClr val="tx1"/>
              </a:buClr>
              <a:defRPr/>
            </a:pPr>
            <a:r>
              <a:rPr lang="pt-BR" altLang="pt-BR" sz="1500" dirty="0">
                <a:latin typeface="Fira Sans Condensed Light" panose="020B0403050000020004" pitchFamily="34" charset="0"/>
                <a:ea typeface="Fira Sans Condensed Light" panose="020B0403050000020004" pitchFamily="34" charset="0"/>
                <a:cs typeface="Helvetica Neue" panose="02000503000000020004" pitchFamily="2" charset="0"/>
              </a:rPr>
              <a:t>Exploração sexual não é PROSTITUIÇÃO. A prostituição é uma profissão reconhecida pela Classificação Brasileira de Ocupações (CBO), portanto não é crime quando exercida por um(a) adulto(a), sem agenciamento ou facilitação.</a:t>
            </a:r>
          </a:p>
        </p:txBody>
      </p:sp>
      <p:sp>
        <p:nvSpPr>
          <p:cNvPr id="13" name="Colchete Duplo 12">
            <a:extLst>
              <a:ext uri="{FF2B5EF4-FFF2-40B4-BE49-F238E27FC236}">
                <a16:creationId xmlns:a16="http://schemas.microsoft.com/office/drawing/2014/main" id="{AC8C5A22-005A-83B1-7D26-F0EC66D22C67}"/>
              </a:ext>
            </a:extLst>
          </p:cNvPr>
          <p:cNvSpPr/>
          <p:nvPr/>
        </p:nvSpPr>
        <p:spPr>
          <a:xfrm>
            <a:off x="1276350" y="1474788"/>
            <a:ext cx="9593263" cy="903287"/>
          </a:xfrm>
          <a:prstGeom prst="bracketPair">
            <a:avLst/>
          </a:prstGeom>
          <a:ln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0" name="Rectangle 28">
            <a:extLst>
              <a:ext uri="{FF2B5EF4-FFF2-40B4-BE49-F238E27FC236}">
                <a16:creationId xmlns:a16="http://schemas.microsoft.com/office/drawing/2014/main" id="{EFF9CDE7-2A8F-14A0-9781-D48D904B73D7}"/>
              </a:ext>
            </a:extLst>
          </p:cNvPr>
          <p:cNvSpPr/>
          <p:nvPr/>
        </p:nvSpPr>
        <p:spPr>
          <a:xfrm>
            <a:off x="338138" y="2586648"/>
            <a:ext cx="5622925" cy="3685624"/>
          </a:xfrm>
          <a:prstGeom prst="rect">
            <a:avLst/>
          </a:prstGeom>
          <a:noFill/>
          <a:ln>
            <a:solidFill>
              <a:srgbClr val="F8AE0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C95BD7AF-F27F-6167-DDF5-0E178224B19E}"/>
              </a:ext>
            </a:extLst>
          </p:cNvPr>
          <p:cNvSpPr/>
          <p:nvPr/>
        </p:nvSpPr>
        <p:spPr>
          <a:xfrm>
            <a:off x="6308725" y="2592665"/>
            <a:ext cx="5621338" cy="368562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31">
            <a:extLst>
              <a:ext uri="{FF2B5EF4-FFF2-40B4-BE49-F238E27FC236}">
                <a16:creationId xmlns:a16="http://schemas.microsoft.com/office/drawing/2014/main" id="{A206E32E-A72B-1FC4-83CD-490210B33E87}"/>
              </a:ext>
            </a:extLst>
          </p:cNvPr>
          <p:cNvSpPr txBox="1"/>
          <p:nvPr/>
        </p:nvSpPr>
        <p:spPr>
          <a:xfrm>
            <a:off x="294909" y="145960"/>
            <a:ext cx="66217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solidFill>
                  <a:srgbClr val="595959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  <a:cs typeface="Baloo Bhai 2" panose="03080502040302020200" pitchFamily="66" charset="77"/>
              </a:rPr>
              <a:t>Formas de </a:t>
            </a:r>
            <a:r>
              <a:rPr lang="pt-BR" sz="3600" dirty="0">
                <a:solidFill>
                  <a:schemeClr val="accent6"/>
                </a:solidFill>
                <a:latin typeface="Fira Sans Condensed Medium" panose="020B0603050000020004" pitchFamily="34" charset="0"/>
                <a:ea typeface="+mn-ea"/>
                <a:cs typeface="Baloo Bhai 2" panose="03080502040302020200" pitchFamily="66" charset="77"/>
              </a:rPr>
              <a:t>violência sexual </a:t>
            </a:r>
            <a:r>
              <a:rPr lang="pt-BR" sz="3600" dirty="0">
                <a:solidFill>
                  <a:srgbClr val="595959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  <a:cs typeface="Baloo Bhai 2" panose="03080502040302020200" pitchFamily="66" charset="77"/>
              </a:rPr>
              <a:t>contra crianças e adolescentes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AEE14F15-2C8D-841B-9154-97C69F789C4E}"/>
              </a:ext>
            </a:extLst>
          </p:cNvPr>
          <p:cNvSpPr/>
          <p:nvPr/>
        </p:nvSpPr>
        <p:spPr>
          <a:xfrm>
            <a:off x="338138" y="2586648"/>
            <a:ext cx="5622925" cy="3685624"/>
          </a:xfrm>
          <a:prstGeom prst="rect">
            <a:avLst/>
          </a:prstGeom>
          <a:solidFill>
            <a:srgbClr val="F7991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7C435F24-2964-990A-C811-4087A3EF32B0}"/>
              </a:ext>
            </a:extLst>
          </p:cNvPr>
          <p:cNvSpPr/>
          <p:nvPr/>
        </p:nvSpPr>
        <p:spPr>
          <a:xfrm>
            <a:off x="6308725" y="2599193"/>
            <a:ext cx="5621338" cy="3673079"/>
          </a:xfrm>
          <a:prstGeom prst="rect">
            <a:avLst/>
          </a:prstGeom>
          <a:solidFill>
            <a:srgbClr val="F7991C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B240890-38E0-1F92-9A6A-23F0E248F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9566" y="14641"/>
            <a:ext cx="3335349" cy="8576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226;p2"/>
          <p:cNvSpPr txBox="1"/>
          <p:nvPr/>
        </p:nvSpPr>
        <p:spPr>
          <a:xfrm>
            <a:off x="154074" y="231292"/>
            <a:ext cx="8881853" cy="48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2300" spc="-70">
                <a:solidFill>
                  <a:srgbClr val="58585A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pPr>
            <a:r>
              <a:t>Algumas</a:t>
            </a:r>
            <a:r>
              <a:rPr sz="2500"/>
              <a:t> </a:t>
            </a:r>
            <a:r>
              <a:rPr sz="2400"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consequências</a:t>
            </a:r>
            <a:r>
              <a:rPr sz="2600"/>
              <a:t> </a:t>
            </a:r>
            <a:r>
              <a:t>da violência sexual contra crianças e adolescentes</a:t>
            </a:r>
          </a:p>
        </p:txBody>
      </p:sp>
      <p:grpSp>
        <p:nvGrpSpPr>
          <p:cNvPr id="647" name="CaixaDeTexto 6"/>
          <p:cNvGrpSpPr/>
          <p:nvPr/>
        </p:nvGrpSpPr>
        <p:grpSpPr>
          <a:xfrm>
            <a:off x="192087" y="827022"/>
            <a:ext cx="5892027" cy="666000"/>
            <a:chOff x="0" y="0"/>
            <a:chExt cx="5892025" cy="665999"/>
          </a:xfrm>
        </p:grpSpPr>
        <p:sp>
          <p:nvSpPr>
            <p:cNvPr id="645" name="Retângulo"/>
            <p:cNvSpPr/>
            <p:nvPr/>
          </p:nvSpPr>
          <p:spPr>
            <a:xfrm>
              <a:off x="-1" y="0"/>
              <a:ext cx="5892027" cy="666000"/>
            </a:xfrm>
            <a:prstGeom prst="rect">
              <a:avLst/>
            </a:prstGeom>
            <a:solidFill>
              <a:srgbClr val="F7991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Fira Sans Condensed Medium"/>
                  <a:ea typeface="Fira Sans Condensed Medium"/>
                  <a:cs typeface="Fira Sans Condensed Medium"/>
                  <a:sym typeface="Fira Sans Condensed Medium"/>
                </a:defRPr>
              </a:pPr>
              <a:endParaRPr/>
            </a:p>
          </p:txBody>
        </p:sp>
        <p:sp>
          <p:nvSpPr>
            <p:cNvPr id="646" name="Desenvolvimento físico, psicológico e social é afetado"/>
            <p:cNvSpPr txBox="1"/>
            <p:nvPr/>
          </p:nvSpPr>
          <p:spPr>
            <a:xfrm>
              <a:off x="45719" y="147580"/>
              <a:ext cx="5800587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285750" indent="-285750">
                <a:buSzPct val="100000"/>
                <a:buFont typeface="Arial"/>
                <a:buChar char="•"/>
                <a:defRPr>
                  <a:solidFill>
                    <a:srgbClr val="FFFFFF"/>
                  </a:solidFill>
                  <a:latin typeface="Fira Sans Condensed Medium"/>
                  <a:ea typeface="Fira Sans Condensed Medium"/>
                  <a:cs typeface="Fira Sans Condensed Medium"/>
                  <a:sym typeface="Fira Sans Condensed Medium"/>
                </a:defRPr>
              </a:pPr>
              <a:r>
                <a:t>Desenvolvimento </a:t>
              </a:r>
              <a:r>
                <a:rPr>
                  <a:latin typeface="Fira Sans Condensed Light"/>
                  <a:ea typeface="Fira Sans Condensed Light"/>
                  <a:cs typeface="Fira Sans Condensed Light"/>
                  <a:sym typeface="Fira Sans Condensed Light"/>
                </a:rPr>
                <a:t>físico, psicológico e social é afetado</a:t>
              </a:r>
            </a:p>
          </p:txBody>
        </p:sp>
      </p:grpSp>
      <p:grpSp>
        <p:nvGrpSpPr>
          <p:cNvPr id="650" name="CaixaDeTexto 6"/>
          <p:cNvGrpSpPr/>
          <p:nvPr/>
        </p:nvGrpSpPr>
        <p:grpSpPr>
          <a:xfrm>
            <a:off x="192087" y="1560406"/>
            <a:ext cx="5892027" cy="666001"/>
            <a:chOff x="0" y="0"/>
            <a:chExt cx="5892025" cy="665999"/>
          </a:xfrm>
        </p:grpSpPr>
        <p:sp>
          <p:nvSpPr>
            <p:cNvPr id="648" name="Retângulo"/>
            <p:cNvSpPr/>
            <p:nvPr/>
          </p:nvSpPr>
          <p:spPr>
            <a:xfrm>
              <a:off x="-1" y="0"/>
              <a:ext cx="5892027" cy="666000"/>
            </a:xfrm>
            <a:prstGeom prst="rect">
              <a:avLst/>
            </a:prstGeom>
            <a:solidFill>
              <a:srgbClr val="F7991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Fira Sans Condensed Light"/>
                  <a:ea typeface="Fira Sans Condensed Light"/>
                  <a:cs typeface="Fira Sans Condensed Light"/>
                  <a:sym typeface="Fira Sans Condensed Light"/>
                </a:defRPr>
              </a:pPr>
              <a:endParaRPr/>
            </a:p>
          </p:txBody>
        </p:sp>
        <p:sp>
          <p:nvSpPr>
            <p:cNvPr id="649" name="Infecções sexualmente transmissíveis (ISTs)"/>
            <p:cNvSpPr txBox="1"/>
            <p:nvPr/>
          </p:nvSpPr>
          <p:spPr>
            <a:xfrm>
              <a:off x="45719" y="147580"/>
              <a:ext cx="5800587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276225" indent="-276225">
                <a:buSzPct val="100000"/>
                <a:buFont typeface="Arial"/>
                <a:buChar char="•"/>
                <a:defRPr>
                  <a:solidFill>
                    <a:srgbClr val="FFFFFF"/>
                  </a:solidFill>
                  <a:latin typeface="Fira Sans Condensed Medium"/>
                  <a:ea typeface="Fira Sans Condensed Medium"/>
                  <a:cs typeface="Fira Sans Condensed Medium"/>
                  <a:sym typeface="Fira Sans Condensed Medium"/>
                </a:defRPr>
              </a:pPr>
              <a:r>
                <a:t>Infecções</a:t>
              </a:r>
              <a:r>
                <a:rPr>
                  <a:latin typeface="Fira Sans Condensed Light"/>
                  <a:ea typeface="Fira Sans Condensed Light"/>
                  <a:cs typeface="Fira Sans Condensed Light"/>
                  <a:sym typeface="Fira Sans Condensed Light"/>
                </a:rPr>
                <a:t> sexualmente transmissíveis (ISTs)</a:t>
              </a:r>
            </a:p>
          </p:txBody>
        </p:sp>
      </p:grpSp>
      <p:grpSp>
        <p:nvGrpSpPr>
          <p:cNvPr id="653" name="CaixaDeTexto 6"/>
          <p:cNvGrpSpPr/>
          <p:nvPr/>
        </p:nvGrpSpPr>
        <p:grpSpPr>
          <a:xfrm>
            <a:off x="192087" y="2293790"/>
            <a:ext cx="5892027" cy="666001"/>
            <a:chOff x="0" y="0"/>
            <a:chExt cx="5892025" cy="665999"/>
          </a:xfrm>
        </p:grpSpPr>
        <p:sp>
          <p:nvSpPr>
            <p:cNvPr id="651" name="Retângulo"/>
            <p:cNvSpPr/>
            <p:nvPr/>
          </p:nvSpPr>
          <p:spPr>
            <a:xfrm>
              <a:off x="-1" y="0"/>
              <a:ext cx="5892027" cy="666000"/>
            </a:xfrm>
            <a:prstGeom prst="rect">
              <a:avLst/>
            </a:prstGeom>
            <a:solidFill>
              <a:srgbClr val="F7991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652" name="Exposição ao uso de bebidas alcoólicas e outras drogas"/>
            <p:cNvSpPr txBox="1"/>
            <p:nvPr/>
          </p:nvSpPr>
          <p:spPr>
            <a:xfrm>
              <a:off x="45719" y="147580"/>
              <a:ext cx="5800587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285750" indent="-285750">
                <a:buSzPct val="100000"/>
                <a:buFont typeface="Arial"/>
                <a:buChar char="•"/>
                <a:defRPr>
                  <a:solidFill>
                    <a:srgbClr val="FFFFFF"/>
                  </a:solidFill>
                  <a:latin typeface="Fira Sans Condensed Light"/>
                  <a:ea typeface="Fira Sans Condensed Light"/>
                  <a:cs typeface="Fira Sans Condensed Light"/>
                  <a:sym typeface="Fira Sans Condensed Light"/>
                </a:defRPr>
              </a:pPr>
              <a:r>
                <a:t>Exposição ao </a:t>
              </a:r>
              <a:r>
                <a:rPr>
                  <a:latin typeface="Fira Sans Condensed Medium"/>
                  <a:ea typeface="Fira Sans Condensed Medium"/>
                  <a:cs typeface="Fira Sans Condensed Medium"/>
                  <a:sym typeface="Fira Sans Condensed Medium"/>
                </a:rPr>
                <a:t>uso de bebidas alcoólicas e outras drogas</a:t>
              </a:r>
            </a:p>
          </p:txBody>
        </p:sp>
      </p:grpSp>
      <p:grpSp>
        <p:nvGrpSpPr>
          <p:cNvPr id="656" name="CaixaDeTexto 6"/>
          <p:cNvGrpSpPr/>
          <p:nvPr/>
        </p:nvGrpSpPr>
        <p:grpSpPr>
          <a:xfrm>
            <a:off x="192087" y="3027173"/>
            <a:ext cx="5892027" cy="666001"/>
            <a:chOff x="0" y="0"/>
            <a:chExt cx="5892025" cy="665999"/>
          </a:xfrm>
        </p:grpSpPr>
        <p:sp>
          <p:nvSpPr>
            <p:cNvPr id="654" name="Retângulo"/>
            <p:cNvSpPr/>
            <p:nvPr/>
          </p:nvSpPr>
          <p:spPr>
            <a:xfrm>
              <a:off x="-1" y="0"/>
              <a:ext cx="5892027" cy="666000"/>
            </a:xfrm>
            <a:prstGeom prst="rect">
              <a:avLst/>
            </a:prstGeom>
            <a:solidFill>
              <a:srgbClr val="F7991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Fira Sans Condensed Medium"/>
                  <a:ea typeface="Fira Sans Condensed Medium"/>
                  <a:cs typeface="Fira Sans Condensed Medium"/>
                  <a:sym typeface="Fira Sans Condensed Medium"/>
                </a:defRPr>
              </a:pPr>
              <a:endParaRPr/>
            </a:p>
          </p:txBody>
        </p:sp>
        <p:sp>
          <p:nvSpPr>
            <p:cNvPr id="655" name="Evasão escolar"/>
            <p:cNvSpPr txBox="1"/>
            <p:nvPr/>
          </p:nvSpPr>
          <p:spPr>
            <a:xfrm>
              <a:off x="45719" y="147580"/>
              <a:ext cx="5800587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285750" indent="-285750">
                <a:buSzPct val="100000"/>
                <a:buFont typeface="Arial"/>
                <a:buChar char="•"/>
                <a:defRPr>
                  <a:solidFill>
                    <a:srgbClr val="FFFFFF"/>
                  </a:solidFill>
                  <a:latin typeface="Fira Sans Condensed Medium"/>
                  <a:ea typeface="Fira Sans Condensed Medium"/>
                  <a:cs typeface="Fira Sans Condensed Medium"/>
                  <a:sym typeface="Fira Sans Condensed Medium"/>
                </a:defRPr>
              </a:pPr>
              <a:r>
                <a:t>Evasão</a:t>
              </a:r>
              <a:r>
                <a:rPr>
                  <a:latin typeface="Fira Sans Condensed Light"/>
                  <a:ea typeface="Fira Sans Condensed Light"/>
                  <a:cs typeface="Fira Sans Condensed Light"/>
                  <a:sym typeface="Fira Sans Condensed Light"/>
                </a:rPr>
                <a:t> escolar</a:t>
              </a:r>
            </a:p>
          </p:txBody>
        </p:sp>
      </p:grpSp>
      <p:grpSp>
        <p:nvGrpSpPr>
          <p:cNvPr id="659" name="CaixaDeTexto 6"/>
          <p:cNvGrpSpPr/>
          <p:nvPr/>
        </p:nvGrpSpPr>
        <p:grpSpPr>
          <a:xfrm>
            <a:off x="192087" y="3760558"/>
            <a:ext cx="5892027" cy="666001"/>
            <a:chOff x="0" y="0"/>
            <a:chExt cx="5892025" cy="665999"/>
          </a:xfrm>
        </p:grpSpPr>
        <p:sp>
          <p:nvSpPr>
            <p:cNvPr id="657" name="Retângulo"/>
            <p:cNvSpPr/>
            <p:nvPr/>
          </p:nvSpPr>
          <p:spPr>
            <a:xfrm>
              <a:off x="-1" y="0"/>
              <a:ext cx="5892027" cy="666000"/>
            </a:xfrm>
            <a:prstGeom prst="rect">
              <a:avLst/>
            </a:prstGeom>
            <a:solidFill>
              <a:srgbClr val="F7991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658" name="Gravidez precoce"/>
            <p:cNvSpPr txBox="1"/>
            <p:nvPr/>
          </p:nvSpPr>
          <p:spPr>
            <a:xfrm>
              <a:off x="45719" y="147580"/>
              <a:ext cx="5800587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285750" indent="-285750">
                <a:buSzPct val="100000"/>
                <a:buFont typeface="Arial"/>
                <a:buChar char="•"/>
                <a:defRPr>
                  <a:solidFill>
                    <a:srgbClr val="FFFFFF"/>
                  </a:solidFill>
                  <a:latin typeface="Fira Sans Condensed Light"/>
                  <a:ea typeface="Fira Sans Condensed Light"/>
                  <a:cs typeface="Fira Sans Condensed Light"/>
                  <a:sym typeface="Fira Sans Condensed Light"/>
                </a:defRPr>
              </a:pPr>
              <a:r>
                <a:t>Gravidez </a:t>
              </a:r>
              <a:r>
                <a:rPr>
                  <a:latin typeface="Fira Sans Condensed Medium"/>
                  <a:ea typeface="Fira Sans Condensed Medium"/>
                  <a:cs typeface="Fira Sans Condensed Medium"/>
                  <a:sym typeface="Fira Sans Condensed Medium"/>
                </a:rPr>
                <a:t>precoce</a:t>
              </a:r>
            </a:p>
          </p:txBody>
        </p:sp>
      </p:grpSp>
      <p:grpSp>
        <p:nvGrpSpPr>
          <p:cNvPr id="662" name="CaixaDeTexto 6"/>
          <p:cNvGrpSpPr/>
          <p:nvPr/>
        </p:nvGrpSpPr>
        <p:grpSpPr>
          <a:xfrm>
            <a:off x="203974" y="4493941"/>
            <a:ext cx="5892027" cy="666001"/>
            <a:chOff x="0" y="0"/>
            <a:chExt cx="5892025" cy="665999"/>
          </a:xfrm>
        </p:grpSpPr>
        <p:sp>
          <p:nvSpPr>
            <p:cNvPr id="660" name="Retângulo"/>
            <p:cNvSpPr/>
            <p:nvPr/>
          </p:nvSpPr>
          <p:spPr>
            <a:xfrm>
              <a:off x="-1" y="0"/>
              <a:ext cx="5892027" cy="666000"/>
            </a:xfrm>
            <a:prstGeom prst="rect">
              <a:avLst/>
            </a:prstGeom>
            <a:solidFill>
              <a:srgbClr val="F7991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661" name="Alto índice de tentativa de suicídio"/>
            <p:cNvSpPr txBox="1"/>
            <p:nvPr/>
          </p:nvSpPr>
          <p:spPr>
            <a:xfrm>
              <a:off x="45719" y="147580"/>
              <a:ext cx="5800587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285750" indent="-285750">
                <a:buSzPct val="100000"/>
                <a:buFont typeface="Arial"/>
                <a:buChar char="•"/>
                <a:defRPr>
                  <a:solidFill>
                    <a:srgbClr val="FFFFFF"/>
                  </a:solidFill>
                  <a:latin typeface="Fira Sans Condensed Light"/>
                  <a:ea typeface="Fira Sans Condensed Light"/>
                  <a:cs typeface="Fira Sans Condensed Light"/>
                  <a:sym typeface="Fira Sans Condensed Light"/>
                </a:defRPr>
              </a:pPr>
              <a:r>
                <a:t>Alto índice de tentativa de </a:t>
              </a:r>
              <a:r>
                <a:rPr>
                  <a:latin typeface="Fira Sans Condensed Medium"/>
                  <a:ea typeface="Fira Sans Condensed Medium"/>
                  <a:cs typeface="Fira Sans Condensed Medium"/>
                  <a:sym typeface="Fira Sans Condensed Medium"/>
                </a:rPr>
                <a:t>suicídio</a:t>
              </a:r>
            </a:p>
          </p:txBody>
        </p:sp>
      </p:grpSp>
      <p:grpSp>
        <p:nvGrpSpPr>
          <p:cNvPr id="665" name="CaixaDeTexto 6"/>
          <p:cNvGrpSpPr/>
          <p:nvPr/>
        </p:nvGrpSpPr>
        <p:grpSpPr>
          <a:xfrm>
            <a:off x="192087" y="5227325"/>
            <a:ext cx="5892027" cy="666001"/>
            <a:chOff x="0" y="0"/>
            <a:chExt cx="5892025" cy="665999"/>
          </a:xfrm>
        </p:grpSpPr>
        <p:sp>
          <p:nvSpPr>
            <p:cNvPr id="663" name="Retângulo"/>
            <p:cNvSpPr/>
            <p:nvPr/>
          </p:nvSpPr>
          <p:spPr>
            <a:xfrm>
              <a:off x="-1" y="0"/>
              <a:ext cx="5892027" cy="666000"/>
            </a:xfrm>
            <a:prstGeom prst="rect">
              <a:avLst/>
            </a:prstGeom>
            <a:solidFill>
              <a:srgbClr val="F7991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664" name="Ciclo contínuo da violência"/>
            <p:cNvSpPr txBox="1"/>
            <p:nvPr/>
          </p:nvSpPr>
          <p:spPr>
            <a:xfrm>
              <a:off x="45719" y="147580"/>
              <a:ext cx="5800587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285750" indent="-285750">
                <a:buSzPct val="100000"/>
                <a:buFont typeface="Arial"/>
                <a:buChar char="•"/>
                <a:defRPr>
                  <a:solidFill>
                    <a:srgbClr val="FFFFFF"/>
                  </a:solidFill>
                  <a:latin typeface="Fira Sans Condensed Light"/>
                  <a:ea typeface="Fira Sans Condensed Light"/>
                  <a:cs typeface="Fira Sans Condensed Light"/>
                  <a:sym typeface="Fira Sans Condensed Light"/>
                </a:defRPr>
              </a:pPr>
              <a:r>
                <a:t>Ciclo </a:t>
              </a:r>
              <a:r>
                <a:rPr>
                  <a:latin typeface="Fira Sans Condensed Medium"/>
                  <a:ea typeface="Fira Sans Condensed Medium"/>
                  <a:cs typeface="Fira Sans Condensed Medium"/>
                  <a:sym typeface="Fira Sans Condensed Medium"/>
                </a:rPr>
                <a:t>contínuo da violência</a:t>
              </a:r>
            </a:p>
          </p:txBody>
        </p:sp>
      </p:grpSp>
      <p:grpSp>
        <p:nvGrpSpPr>
          <p:cNvPr id="668" name="CaixaDeTexto 6"/>
          <p:cNvGrpSpPr/>
          <p:nvPr/>
        </p:nvGrpSpPr>
        <p:grpSpPr>
          <a:xfrm>
            <a:off x="192087" y="5960707"/>
            <a:ext cx="5892027" cy="666001"/>
            <a:chOff x="0" y="0"/>
            <a:chExt cx="5892025" cy="665999"/>
          </a:xfrm>
        </p:grpSpPr>
        <p:sp>
          <p:nvSpPr>
            <p:cNvPr id="666" name="Retângulo"/>
            <p:cNvSpPr/>
            <p:nvPr/>
          </p:nvSpPr>
          <p:spPr>
            <a:xfrm>
              <a:off x="-1" y="0"/>
              <a:ext cx="5892027" cy="666000"/>
            </a:xfrm>
            <a:prstGeom prst="rect">
              <a:avLst/>
            </a:prstGeom>
            <a:solidFill>
              <a:srgbClr val="F7991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Fira Sans Condensed Medium"/>
                  <a:ea typeface="Fira Sans Condensed Medium"/>
                  <a:cs typeface="Fira Sans Condensed Medium"/>
                  <a:sym typeface="Fira Sans Condensed Medium"/>
                </a:defRPr>
              </a:pPr>
              <a:endParaRPr/>
            </a:p>
          </p:txBody>
        </p:sp>
        <p:sp>
          <p:nvSpPr>
            <p:cNvPr id="667" name="Comprometimento do presente e do futuro"/>
            <p:cNvSpPr txBox="1"/>
            <p:nvPr/>
          </p:nvSpPr>
          <p:spPr>
            <a:xfrm>
              <a:off x="45719" y="147580"/>
              <a:ext cx="5800587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285750" indent="-285750">
                <a:buSzPct val="100000"/>
                <a:buFont typeface="Arial"/>
                <a:buChar char="•"/>
                <a:defRPr>
                  <a:solidFill>
                    <a:srgbClr val="FFFFFF"/>
                  </a:solidFill>
                  <a:latin typeface="Fira Sans Condensed Light"/>
                  <a:ea typeface="Fira Sans Condensed Light"/>
                  <a:cs typeface="Fira Sans Condensed Light"/>
                  <a:sym typeface="Fira Sans Condensed Light"/>
                </a:defRPr>
              </a:pPr>
              <a:r>
                <a:t>Comprometimento do presente e do </a:t>
              </a:r>
              <a:r>
                <a:rPr>
                  <a:latin typeface="Fira Sans Condensed Medium"/>
                  <a:ea typeface="Fira Sans Condensed Medium"/>
                  <a:cs typeface="Fira Sans Condensed Medium"/>
                  <a:sym typeface="Fira Sans Condensed Medium"/>
                </a:rPr>
                <a:t>futuro</a:t>
              </a:r>
            </a:p>
          </p:txBody>
        </p:sp>
      </p:grpSp>
      <p:sp>
        <p:nvSpPr>
          <p:cNvPr id="669" name="CaixaDeTexto 4"/>
          <p:cNvSpPr txBox="1"/>
          <p:nvPr/>
        </p:nvSpPr>
        <p:spPr>
          <a:xfrm>
            <a:off x="6809127" y="2023364"/>
            <a:ext cx="5081305" cy="3171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2600" i="1">
                <a:solidFill>
                  <a:srgbClr val="585858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pPr>
            <a:r>
              <a:t>A </a:t>
            </a:r>
            <a:r>
              <a:rPr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violência sexual </a:t>
            </a:r>
            <a:r>
              <a:rPr sz="2300"/>
              <a:t>contra </a:t>
            </a:r>
            <a:r>
              <a:rPr sz="2300">
                <a:solidFill>
                  <a:srgbClr val="F6991A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crianças e adolescentes </a:t>
            </a:r>
            <a:r>
              <a:rPr sz="2300"/>
              <a:t>é uma violação dos direitos humanos mais básicos. É preciso que a </a:t>
            </a:r>
            <a:r>
              <a:rPr sz="2300"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sociedade</a:t>
            </a:r>
            <a:r>
              <a:rPr sz="2300">
                <a:solidFill>
                  <a:srgbClr val="F6991A"/>
                </a:solidFill>
              </a:rPr>
              <a:t> </a:t>
            </a:r>
            <a:r>
              <a:rPr sz="2300"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se mobilize </a:t>
            </a:r>
            <a:r>
              <a:rPr sz="2300"/>
              <a:t>para proteger nossas crianças e garantir que os </a:t>
            </a:r>
            <a:br>
              <a:rPr sz="2300"/>
            </a:br>
            <a:r>
              <a:rPr sz="2300"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agressores sejam punidos</a:t>
            </a:r>
            <a:r>
              <a:rPr sz="2300"/>
              <a:t>.</a:t>
            </a:r>
          </a:p>
        </p:txBody>
      </p:sp>
      <p:sp>
        <p:nvSpPr>
          <p:cNvPr id="670" name="CaixaDeTexto 5"/>
          <p:cNvSpPr txBox="1"/>
          <p:nvPr/>
        </p:nvSpPr>
        <p:spPr>
          <a:xfrm>
            <a:off x="6286942" y="1792270"/>
            <a:ext cx="1276226" cy="169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800" b="1">
                <a:latin typeface="Fira Sans Extra Condensed Black"/>
                <a:ea typeface="Fira Sans Extra Condensed Black"/>
                <a:cs typeface="Fira Sans Extra Condensed Black"/>
                <a:sym typeface="Fira Sans Extra Condensed Black"/>
              </a:defRPr>
            </a:lvl1pPr>
          </a:lstStyle>
          <a:p>
            <a:r>
              <a:rPr dirty="0"/>
              <a:t>“</a:t>
            </a:r>
          </a:p>
        </p:txBody>
      </p:sp>
      <p:sp>
        <p:nvSpPr>
          <p:cNvPr id="671" name="CaixaDeTexto 9"/>
          <p:cNvSpPr txBox="1"/>
          <p:nvPr/>
        </p:nvSpPr>
        <p:spPr>
          <a:xfrm rot="10800000">
            <a:off x="9512454" y="3616465"/>
            <a:ext cx="1276226" cy="169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800" b="1">
                <a:latin typeface="Fira Sans Extra Condensed Black"/>
                <a:ea typeface="Fira Sans Extra Condensed Black"/>
                <a:cs typeface="Fira Sans Extra Condensed Black"/>
                <a:sym typeface="Fira Sans Extra Condensed Black"/>
              </a:defRPr>
            </a:lvl1pPr>
          </a:lstStyle>
          <a:p>
            <a:r>
              <a:rPr dirty="0"/>
              <a:t>“</a:t>
            </a:r>
          </a:p>
        </p:txBody>
      </p:sp>
      <p:sp>
        <p:nvSpPr>
          <p:cNvPr id="672" name="TextBox 3"/>
          <p:cNvSpPr txBox="1"/>
          <p:nvPr/>
        </p:nvSpPr>
        <p:spPr>
          <a:xfrm>
            <a:off x="9833411" y="5425649"/>
            <a:ext cx="1831127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1pPr>
          </a:lstStyle>
          <a:p>
            <a:r>
              <a:t>Drauzio Varella</a:t>
            </a:r>
          </a:p>
        </p:txBody>
      </p:sp>
      <p:pic>
        <p:nvPicPr>
          <p:cNvPr id="673" name="Imagem 10" descr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3498" y="4273"/>
            <a:ext cx="2771776" cy="714376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" grpId="0" animBg="1" advAuto="0"/>
      <p:bldP spid="650" grpId="0" animBg="1" advAuto="0"/>
      <p:bldP spid="653" grpId="0" animBg="1" advAuto="0"/>
      <p:bldP spid="656" grpId="0" animBg="1" advAuto="0"/>
      <p:bldP spid="659" grpId="0" animBg="1" advAuto="0"/>
      <p:bldP spid="662" grpId="0" animBg="1" advAuto="0"/>
      <p:bldP spid="665" grpId="0" animBg="1" advAuto="0"/>
      <p:bldP spid="668" grpId="0" animBg="1" advAuto="0"/>
      <p:bldP spid="669" grpId="0" animBg="1" advAuto="0"/>
      <p:bldP spid="670" grpId="0" animBg="1" advAuto="0"/>
      <p:bldP spid="671" grpId="0" animBg="1" advAuto="0"/>
      <p:bldP spid="672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8">
            <a:extLst>
              <a:ext uri="{FF2B5EF4-FFF2-40B4-BE49-F238E27FC236}">
                <a16:creationId xmlns:a16="http://schemas.microsoft.com/office/drawing/2014/main" id="{CCB45E96-0BB3-51A4-991D-D219A9CA483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46677" y="428815"/>
            <a:ext cx="20378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00BBD8"/>
              </a:buClr>
              <a:buSzPct val="100000"/>
            </a:pPr>
            <a:r>
              <a:rPr lang="pt-BR" altLang="pt-BR" sz="5400" dirty="0">
                <a:solidFill>
                  <a:schemeClr val="accent6">
                    <a:lumMod val="75000"/>
                  </a:schemeClr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</a:rPr>
              <a:t>DICAS:</a:t>
            </a:r>
          </a:p>
        </p:txBody>
      </p:sp>
      <p:sp>
        <p:nvSpPr>
          <p:cNvPr id="10244" name="CaixaDeTexto 22">
            <a:extLst>
              <a:ext uri="{FF2B5EF4-FFF2-40B4-BE49-F238E27FC236}">
                <a16:creationId xmlns:a16="http://schemas.microsoft.com/office/drawing/2014/main" id="{5ED10BB7-EB87-1A97-FC48-B505386D1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20" y="1912083"/>
            <a:ext cx="11360759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pt-BR" alt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Condensed Medium" panose="020B0603050000020004" pitchFamily="34" charset="0"/>
              </a:rPr>
              <a:t>Previna</a:t>
            </a:r>
            <a:r>
              <a:rPr lang="pt-BR" alt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Extra Condensed Light" panose="020B0403050000020004" pitchFamily="34" charset="0"/>
              </a:rPr>
              <a:t>, essa é a melhor forma de proteger crianças e adolescentes;</a:t>
            </a:r>
          </a:p>
          <a:p>
            <a:pPr marL="457200" indent="-457200">
              <a:buFont typeface="+mj-lt"/>
              <a:buAutoNum type="arabicPeriod"/>
            </a:pPr>
            <a:endParaRPr lang="pt-BR" altLang="pt-BR" sz="2400" b="1" dirty="0">
              <a:solidFill>
                <a:schemeClr val="tx1">
                  <a:lumMod val="50000"/>
                  <a:lumOff val="50000"/>
                </a:schemeClr>
              </a:solidFill>
              <a:latin typeface="Fira Sans Extra Condensed Light" panose="020B04030500000200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alt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Condensed Medium" panose="020B0603050000020004" pitchFamily="34" charset="0"/>
                <a:ea typeface="Fira Sans Condensed Light" panose="020B0403050000020004" pitchFamily="34" charset="0"/>
              </a:rPr>
              <a:t>Dialogue</a:t>
            </a:r>
            <a:r>
              <a:rPr lang="pt-BR" alt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Condensed Medium" panose="020B0603050000020004" pitchFamily="34" charset="0"/>
                <a:ea typeface="Fira Sans Condensed Light" panose="020B0403050000020004" pitchFamily="34" charset="0"/>
              </a:rPr>
              <a:t> </a:t>
            </a:r>
            <a:r>
              <a:rPr lang="pt-BR" alt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Extra Condensed Light" panose="020B0403050000020004" pitchFamily="34" charset="0"/>
              </a:rPr>
              <a:t>de forma franca e sincera sobre as partes íntimas do corpo e privacidade. E reforce que a criança ou adolescente pode e deve dizer NÃO quando quiser;</a:t>
            </a:r>
          </a:p>
          <a:p>
            <a:pPr marL="457200" indent="-457200">
              <a:buFont typeface="+mj-lt"/>
              <a:buAutoNum type="arabicPeriod"/>
            </a:pPr>
            <a:endParaRPr lang="pt-BR" altLang="pt-BR" sz="2400" dirty="0">
              <a:solidFill>
                <a:schemeClr val="tx1">
                  <a:lumMod val="65000"/>
                  <a:lumOff val="35000"/>
                </a:schemeClr>
              </a:solidFill>
              <a:latin typeface="Fira Sans Extra Condensed Light" panose="020B04030500000200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alt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Condensed Medium" panose="020B0603050000020004" pitchFamily="34" charset="0"/>
              </a:rPr>
              <a:t>Oriente</a:t>
            </a:r>
            <a:r>
              <a:rPr lang="pt-BR" alt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Condensed Medium" panose="020B0603050000020004" pitchFamily="34" charset="0"/>
              </a:rPr>
              <a:t> </a:t>
            </a:r>
            <a:r>
              <a:rPr lang="pt-BR" alt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Extra Condensed Light" panose="020B0403050000020004" pitchFamily="34" charset="0"/>
              </a:rPr>
              <a:t>as crianças e adolescentes sobre quais são as situações de risco e como ela pode se proteger;</a:t>
            </a:r>
          </a:p>
          <a:p>
            <a:pPr marL="457200" indent="-457200">
              <a:buFont typeface="+mj-lt"/>
              <a:buAutoNum type="arabicPeriod"/>
            </a:pPr>
            <a:endParaRPr lang="pt-BR" altLang="pt-BR" sz="2400" dirty="0">
              <a:solidFill>
                <a:schemeClr val="tx1">
                  <a:lumMod val="65000"/>
                  <a:lumOff val="35000"/>
                </a:schemeClr>
              </a:solidFill>
              <a:latin typeface="Fira Sans Extra Condensed Light" panose="020B04030500000200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alt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Condensed Medium" panose="020B0603050000020004" pitchFamily="34" charset="0"/>
              </a:rPr>
              <a:t>Explique</a:t>
            </a:r>
            <a:r>
              <a:rPr lang="pt-BR" alt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Extra Condensed Light" panose="020B0403050000020004" pitchFamily="34" charset="0"/>
              </a:rPr>
              <a:t> para a criança ou adolescente que “segredos” não são uma coisa boa;</a:t>
            </a:r>
          </a:p>
          <a:p>
            <a:pPr marL="457200" indent="-457200">
              <a:buFont typeface="+mj-lt"/>
              <a:buAutoNum type="arabicPeriod"/>
            </a:pPr>
            <a:endParaRPr lang="pt-BR" altLang="pt-BR" sz="2400" dirty="0">
              <a:solidFill>
                <a:schemeClr val="tx1">
                  <a:lumMod val="65000"/>
                  <a:lumOff val="35000"/>
                </a:schemeClr>
              </a:solidFill>
              <a:latin typeface="Fira Sans Extra Condensed Light" panose="020B04030500000200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alt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Condensed Medium" panose="020B0603050000020004" pitchFamily="34" charset="0"/>
              </a:rPr>
              <a:t>Fale</a:t>
            </a:r>
            <a:r>
              <a:rPr lang="pt-BR" alt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Condensed Medium" panose="020B0603050000020004" pitchFamily="34" charset="0"/>
              </a:rPr>
              <a:t> </a:t>
            </a:r>
            <a:r>
              <a:rPr lang="pt-BR" alt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Extra Condensed Light" panose="020B0403050000020004" pitchFamily="34" charset="0"/>
              </a:rPr>
              <a:t>para crianças e adolescentes que elas devem escolher um adulto em quem confiem e se sintam seguras para falar sobre questões e situações que não as deixam confortáveis</a:t>
            </a:r>
            <a:r>
              <a:rPr lang="pt-BR" altLang="pt-BR" sz="2400" dirty="0">
                <a:latin typeface="Fira Sans Extra Condensed Light" panose="020B0403050000020004" pitchFamily="34" charset="0"/>
              </a:rPr>
              <a:t>.</a:t>
            </a:r>
          </a:p>
        </p:txBody>
      </p:sp>
      <p:sp>
        <p:nvSpPr>
          <p:cNvPr id="2" name="TextBox 31">
            <a:extLst>
              <a:ext uri="{FF2B5EF4-FFF2-40B4-BE49-F238E27FC236}">
                <a16:creationId xmlns:a16="http://schemas.microsoft.com/office/drawing/2014/main" id="{7931CEF4-B147-DF33-C778-3CFE7DE01B16}"/>
              </a:ext>
            </a:extLst>
          </p:cNvPr>
          <p:cNvSpPr txBox="1"/>
          <p:nvPr/>
        </p:nvSpPr>
        <p:spPr>
          <a:xfrm>
            <a:off x="2484539" y="280475"/>
            <a:ext cx="66217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solidFill>
                  <a:srgbClr val="595959"/>
                </a:solidFill>
                <a:latin typeface="Fira Sans Condensed Medium" panose="020B0603050000020004" pitchFamily="34" charset="0"/>
                <a:ea typeface="+mn-ea"/>
                <a:cs typeface="Baloo Bhai 2" panose="03080502040302020200" pitchFamily="66" charset="77"/>
              </a:rPr>
              <a:t>Como proteger </a:t>
            </a:r>
            <a:r>
              <a:rPr lang="pt-BR" sz="3600" dirty="0">
                <a:solidFill>
                  <a:schemeClr val="accent6">
                    <a:lumMod val="75000"/>
                  </a:schemeClr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  <a:cs typeface="Baloo Bhai 2" panose="03080502040302020200" pitchFamily="66" charset="77"/>
              </a:rPr>
              <a:t>crianças e adolescentes da</a:t>
            </a:r>
            <a:r>
              <a:rPr lang="pt-BR" sz="3600" dirty="0">
                <a:solidFill>
                  <a:srgbClr val="595959"/>
                </a:solidFill>
                <a:latin typeface="Fira Sans Condensed Light" panose="020B0403050000020004" pitchFamily="34" charset="0"/>
                <a:ea typeface="Fira Sans Condensed Light" panose="020B0403050000020004" pitchFamily="34" charset="0"/>
                <a:cs typeface="Baloo Bhai 2" panose="03080502040302020200" pitchFamily="66" charset="77"/>
              </a:rPr>
              <a:t> </a:t>
            </a:r>
            <a:r>
              <a:rPr lang="pt-BR" sz="3600" dirty="0">
                <a:solidFill>
                  <a:srgbClr val="595959"/>
                </a:solidFill>
                <a:latin typeface="Fira Sans Condensed Medium" panose="020B0603050000020004" pitchFamily="34" charset="0"/>
                <a:ea typeface="+mn-ea"/>
                <a:cs typeface="Baloo Bhai 2" panose="03080502040302020200" pitchFamily="66" charset="77"/>
              </a:rPr>
              <a:t>violência sexual</a:t>
            </a:r>
            <a:endParaRPr lang="pt-BR" sz="3600" dirty="0">
              <a:solidFill>
                <a:srgbClr val="595959"/>
              </a:solidFill>
              <a:latin typeface="Fira Sans Condensed Light" panose="020B0403050000020004" pitchFamily="34" charset="0"/>
              <a:ea typeface="Fira Sans Condensed Light" panose="020B0403050000020004" pitchFamily="34" charset="0"/>
              <a:cs typeface="Baloo Bhai 2" panose="03080502040302020200" pitchFamily="66" charset="77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95BD049-CEC0-EDF1-3022-A67F3C5A6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9566" y="14641"/>
            <a:ext cx="3335349" cy="85763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ECC0C19-402F-EB6E-CEA9-2ACA060BC614}"/>
              </a:ext>
            </a:extLst>
          </p:cNvPr>
          <p:cNvSpPr/>
          <p:nvPr/>
        </p:nvSpPr>
        <p:spPr>
          <a:xfrm>
            <a:off x="192088" y="806450"/>
            <a:ext cx="11807825" cy="1404938"/>
          </a:xfrm>
          <a:prstGeom prst="rect">
            <a:avLst/>
          </a:prstGeom>
          <a:solidFill>
            <a:srgbClr val="ED1C24">
              <a:alpha val="8028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F8C1EA-D87F-DD8F-F431-036DB4917643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5229225"/>
            <a:ext cx="11876088" cy="1441450"/>
            <a:chOff x="139769" y="5229225"/>
            <a:chExt cx="11876087" cy="1440861"/>
          </a:xfrm>
        </p:grpSpPr>
        <p:sp>
          <p:nvSpPr>
            <p:cNvPr id="2" name="Rectangle 5">
              <a:extLst>
                <a:ext uri="{FF2B5EF4-FFF2-40B4-BE49-F238E27FC236}">
                  <a16:creationId xmlns:a16="http://schemas.microsoft.com/office/drawing/2014/main" id="{922EF692-BACF-3766-55A8-7D5F45DE37A0}"/>
                </a:ext>
              </a:extLst>
            </p:cNvPr>
            <p:cNvSpPr/>
            <p:nvPr/>
          </p:nvSpPr>
          <p:spPr>
            <a:xfrm>
              <a:off x="192157" y="5229225"/>
              <a:ext cx="11807824" cy="1440861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srgbClr val="595959"/>
                </a:solidFill>
              </a:endParaRPr>
            </a:p>
          </p:txBody>
        </p:sp>
        <p:sp>
          <p:nvSpPr>
            <p:cNvPr id="12302" name="CaixaDeTexto 3">
              <a:extLst>
                <a:ext uri="{FF2B5EF4-FFF2-40B4-BE49-F238E27FC236}">
                  <a16:creationId xmlns:a16="http://schemas.microsoft.com/office/drawing/2014/main" id="{C2123727-EE22-294B-7587-C625D8C29E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769" y="5521636"/>
              <a:ext cx="11876087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pt-BR" altLang="pt-BR" sz="2600">
                  <a:solidFill>
                    <a:srgbClr val="FFCE00"/>
                  </a:solidFill>
                  <a:latin typeface="Fira Sans Condensed Medium" panose="020B0603050000020004" pitchFamily="34" charset="0"/>
                </a:rPr>
                <a:t>LEMBRE: você não precisa investigar ou buscar provas antes de denunciar. </a:t>
              </a:r>
            </a:p>
            <a:p>
              <a:pPr algn="ctr"/>
              <a:r>
                <a:rPr lang="pt-BR" altLang="pt-BR" sz="2600">
                  <a:solidFill>
                    <a:srgbClr val="FFCE00"/>
                  </a:solidFill>
                  <a:latin typeface="Fira Sans Condensed Medium" panose="020B0603050000020004" pitchFamily="34" charset="0"/>
                </a:rPr>
                <a:t>A investigação é papel da polícia. </a:t>
              </a:r>
            </a:p>
          </p:txBody>
        </p:sp>
      </p:grpSp>
      <p:sp>
        <p:nvSpPr>
          <p:cNvPr id="12292" name="CaixaDeTexto 52">
            <a:extLst>
              <a:ext uri="{FF2B5EF4-FFF2-40B4-BE49-F238E27FC236}">
                <a16:creationId xmlns:a16="http://schemas.microsoft.com/office/drawing/2014/main" id="{4558BA89-9410-2F4C-9CD8-2DA225660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1020763"/>
            <a:ext cx="118078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pt-BR" altLang="pt-BR" sz="2400" dirty="0">
                <a:solidFill>
                  <a:schemeClr val="bg1"/>
                </a:solidFill>
                <a:latin typeface="Fira Sans Condensed Light" panose="020B0403050000020004" pitchFamily="34" charset="0"/>
              </a:rPr>
              <a:t>Todo cidadão precisa conhecer o problema e transformar sua indignação em ação. </a:t>
            </a:r>
          </a:p>
          <a:p>
            <a:pPr algn="ctr"/>
            <a:r>
              <a:rPr lang="pt-BR" altLang="pt-BR" sz="3200" dirty="0">
                <a:solidFill>
                  <a:schemeClr val="bg1"/>
                </a:solidFill>
                <a:latin typeface="Fira Sans Condensed Medium" panose="020B0603050000020004" pitchFamily="34" charset="0"/>
              </a:rPr>
              <a:t>FAÇA BONITO!  Denuncie situações suspeitas. 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A4C5CE-81EA-EAD5-14DD-08AB8C6C3F09}"/>
              </a:ext>
            </a:extLst>
          </p:cNvPr>
          <p:cNvSpPr/>
          <p:nvPr/>
        </p:nvSpPr>
        <p:spPr>
          <a:xfrm>
            <a:off x="192088" y="2276475"/>
            <a:ext cx="3887787" cy="2881313"/>
          </a:xfrm>
          <a:prstGeom prst="rect">
            <a:avLst/>
          </a:prstGeom>
          <a:solidFill>
            <a:srgbClr val="F7991C">
              <a:alpha val="3971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rgbClr val="595959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A6B1010-A832-008F-34D0-462FC6019090}"/>
              </a:ext>
            </a:extLst>
          </p:cNvPr>
          <p:cNvSpPr/>
          <p:nvPr/>
        </p:nvSpPr>
        <p:spPr>
          <a:xfrm>
            <a:off x="4151313" y="2276475"/>
            <a:ext cx="3887787" cy="2881313"/>
          </a:xfrm>
          <a:prstGeom prst="rect">
            <a:avLst/>
          </a:prstGeom>
          <a:solidFill>
            <a:srgbClr val="F7991C">
              <a:alpha val="3971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rgbClr val="595959"/>
              </a:solidFill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E9B9091A-1607-8360-0B17-9CE889733282}"/>
              </a:ext>
            </a:extLst>
          </p:cNvPr>
          <p:cNvSpPr/>
          <p:nvPr/>
        </p:nvSpPr>
        <p:spPr>
          <a:xfrm>
            <a:off x="8104188" y="2276475"/>
            <a:ext cx="3887787" cy="2881313"/>
          </a:xfrm>
          <a:prstGeom prst="rect">
            <a:avLst/>
          </a:prstGeom>
          <a:solidFill>
            <a:srgbClr val="F7991C">
              <a:alpha val="3971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rgbClr val="595959"/>
              </a:solidFill>
            </a:endParaRPr>
          </a:p>
        </p:txBody>
      </p:sp>
      <p:sp>
        <p:nvSpPr>
          <p:cNvPr id="12297" name="TextBox 2">
            <a:extLst>
              <a:ext uri="{FF2B5EF4-FFF2-40B4-BE49-F238E27FC236}">
                <a16:creationId xmlns:a16="http://schemas.microsoft.com/office/drawing/2014/main" id="{722149E3-D877-8F2A-F698-8680D65C7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" y="200025"/>
            <a:ext cx="8512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sz="2800">
                <a:solidFill>
                  <a:srgbClr val="595959"/>
                </a:solidFill>
                <a:latin typeface="Fira Sans Condensed Medium" panose="020B0603050000020004" pitchFamily="34" charset="0"/>
                <a:ea typeface="Baloo Bhai 2"/>
                <a:cs typeface="Baloo Bhai 2"/>
              </a:rPr>
              <a:t>Agente </a:t>
            </a:r>
            <a:r>
              <a:rPr lang="pt-BR" altLang="pt-BR" sz="2800">
                <a:solidFill>
                  <a:srgbClr val="595959"/>
                </a:solidFill>
                <a:latin typeface="Fira Sans Condensed Light" panose="020B0403050000020004" pitchFamily="34" charset="0"/>
                <a:ea typeface="Baloo Bhai 2"/>
                <a:cs typeface="Baloo Bhai 2"/>
              </a:rPr>
              <a:t>de Proteção</a:t>
            </a:r>
          </a:p>
        </p:txBody>
      </p:sp>
      <p:sp>
        <p:nvSpPr>
          <p:cNvPr id="12298" name="TextBox 17">
            <a:extLst>
              <a:ext uri="{FF2B5EF4-FFF2-40B4-BE49-F238E27FC236}">
                <a16:creationId xmlns:a16="http://schemas.microsoft.com/office/drawing/2014/main" id="{C4E1A213-FD36-9445-D604-06CB29A09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376488"/>
            <a:ext cx="3879850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Clr>
                <a:srgbClr val="000000"/>
              </a:buClr>
              <a:buSzPts val="1500"/>
              <a:buFont typeface="Arial Narrow" panose="020B0606020202030204" pitchFamily="34" charset="0"/>
              <a:buNone/>
            </a:pPr>
            <a:r>
              <a:rPr lang="pt-BR" altLang="pt-BR" dirty="0">
                <a:solidFill>
                  <a:srgbClr val="595959"/>
                </a:solidFill>
                <a:latin typeface="Fira Sans Condensed Light" panose="020B0403050000020004" pitchFamily="34" charset="0"/>
                <a:sym typeface="Arial Narrow" panose="020B0606020202030204" pitchFamily="34" charset="0"/>
              </a:rPr>
              <a:t>Se </a:t>
            </a:r>
            <a:r>
              <a:rPr lang="pt-BR" altLang="pt-BR" dirty="0">
                <a:solidFill>
                  <a:srgbClr val="595959"/>
                </a:solidFill>
                <a:latin typeface="Fira Sans Condensed Medium" panose="020B0603050000020004" pitchFamily="34" charset="0"/>
                <a:sym typeface="Arial Narrow" panose="020B0606020202030204" pitchFamily="34" charset="0"/>
              </a:rPr>
              <a:t>SUSPEITAR</a:t>
            </a:r>
            <a:r>
              <a:rPr lang="pt-BR" altLang="pt-BR" dirty="0">
                <a:solidFill>
                  <a:srgbClr val="595959"/>
                </a:solidFill>
                <a:latin typeface="Fira Sans Condensed Light" panose="020B0403050000020004" pitchFamily="34" charset="0"/>
                <a:sym typeface="Arial Narrow" panose="020B0606020202030204" pitchFamily="34" charset="0"/>
              </a:rPr>
              <a:t> que uma criança ou adolescente está sendo vítima de violências, denuncie: </a:t>
            </a:r>
          </a:p>
          <a:p>
            <a:pPr algn="ctr">
              <a:buClr>
                <a:srgbClr val="000000"/>
              </a:buClr>
              <a:buSzPts val="1500"/>
              <a:buFont typeface="Arial Narrow" panose="020B0606020202030204" pitchFamily="34" charset="0"/>
              <a:buNone/>
            </a:pPr>
            <a:endParaRPr lang="pt-BR" altLang="pt-BR" sz="1600" dirty="0">
              <a:solidFill>
                <a:srgbClr val="595959"/>
              </a:solidFill>
              <a:latin typeface="Fira Sans Condensed Light" panose="020B04030500000200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>
              <a:spcBef>
                <a:spcPts val="800"/>
              </a:spcBef>
              <a:buClr>
                <a:srgbClr val="000000"/>
              </a:buClr>
              <a:buSzPts val="1500"/>
              <a:buFont typeface="Arial Narrow" panose="020B0606020202030204" pitchFamily="34" charset="0"/>
              <a:buNone/>
            </a:pPr>
            <a:r>
              <a:rPr lang="pt-BR" altLang="pt-BR" b="1" dirty="0">
                <a:solidFill>
                  <a:srgbClr val="ED1C24"/>
                </a:solidFill>
                <a:latin typeface="Fira Sans Condensed Medium" panose="020B0603050000020004" pitchFamily="34" charset="0"/>
                <a:sym typeface="Arial Narrow" panose="020B0606020202030204" pitchFamily="34" charset="0"/>
              </a:rPr>
              <a:t>• Disque 100</a:t>
            </a:r>
          </a:p>
          <a:p>
            <a:pPr algn="ctr">
              <a:spcBef>
                <a:spcPts val="800"/>
              </a:spcBef>
              <a:buClr>
                <a:srgbClr val="000000"/>
              </a:buClr>
              <a:buSzPts val="1500"/>
              <a:buFont typeface="Arial Narrow" panose="020B0606020202030204" pitchFamily="34" charset="0"/>
              <a:buNone/>
            </a:pPr>
            <a:r>
              <a:rPr lang="pt-BR" alt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 Condensed Light" panose="020B0403050000020004" pitchFamily="34" charset="0"/>
                <a:sym typeface="Arial Narrow" panose="020B0606020202030204" pitchFamily="34" charset="0"/>
              </a:rPr>
              <a:t>Ligação gratuita e anônima </a:t>
            </a:r>
          </a:p>
          <a:p>
            <a:pPr algn="ctr">
              <a:spcBef>
                <a:spcPts val="800"/>
              </a:spcBef>
              <a:buClr>
                <a:srgbClr val="000000"/>
              </a:buClr>
              <a:buSzPts val="1500"/>
            </a:pPr>
            <a:r>
              <a:rPr lang="pt-BR" altLang="pt-BR" b="1" dirty="0">
                <a:solidFill>
                  <a:srgbClr val="ED1C24"/>
                </a:solidFill>
                <a:latin typeface="Fira Sans Condensed Medium" panose="020B0603050000020004" pitchFamily="34" charset="0"/>
                <a:sym typeface="Arial Narrow" panose="020B0606020202030204" pitchFamily="34" charset="0"/>
              </a:rPr>
              <a:t>• </a:t>
            </a:r>
            <a:r>
              <a:rPr lang="pt-BR" altLang="pt-BR" dirty="0">
                <a:solidFill>
                  <a:srgbClr val="ED1C24"/>
                </a:solidFill>
                <a:latin typeface="Fira Sans Condensed Light" panose="020B0403050000020004" pitchFamily="34" charset="0"/>
                <a:sym typeface="Arial Narrow" panose="020B0606020202030204" pitchFamily="34" charset="0"/>
              </a:rPr>
              <a:t>WhatsApp</a:t>
            </a:r>
            <a:r>
              <a:rPr lang="pt-BR" altLang="pt-BR" b="1" dirty="0">
                <a:solidFill>
                  <a:srgbClr val="ED1C24"/>
                </a:solidFill>
                <a:latin typeface="Fira Sans Condensed Medium" panose="020B0603050000020004" pitchFamily="34" charset="0"/>
                <a:sym typeface="Arial Narrow" panose="020B0606020202030204" pitchFamily="34" charset="0"/>
              </a:rPr>
              <a:t> (61) 9 9611 0100 </a:t>
            </a:r>
            <a:endParaRPr lang="pt-BR" altLang="pt-BR" dirty="0">
              <a:solidFill>
                <a:srgbClr val="ED1C24"/>
              </a:solidFill>
              <a:latin typeface="Fira Sans Condensed Medium" panose="020B0603050000020004" pitchFamily="34" charset="0"/>
              <a:sym typeface="Arial" panose="020B0604020202020204" pitchFamily="34" charset="0"/>
            </a:endParaRPr>
          </a:p>
          <a:p>
            <a:pPr algn="ctr">
              <a:spcBef>
                <a:spcPts val="800"/>
              </a:spcBef>
              <a:buClr>
                <a:srgbClr val="000000"/>
              </a:buClr>
              <a:buSzPts val="1500"/>
            </a:pPr>
            <a:r>
              <a:rPr lang="pt-BR" altLang="pt-BR" b="1" dirty="0">
                <a:solidFill>
                  <a:srgbClr val="ED1C24"/>
                </a:solidFill>
                <a:latin typeface="Fira Sans Condensed Medium" panose="020B0603050000020004" pitchFamily="34" charset="0"/>
                <a:sym typeface="Arial Narrow" panose="020B0606020202030204" pitchFamily="34" charset="0"/>
              </a:rPr>
              <a:t> </a:t>
            </a:r>
            <a:endParaRPr lang="pt-BR" altLang="pt-BR" dirty="0">
              <a:solidFill>
                <a:srgbClr val="ED1C24"/>
              </a:solidFill>
              <a:latin typeface="Fira Sans Condensed Medium" panose="020B06030500000200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299" name="TextBox 19">
            <a:extLst>
              <a:ext uri="{FF2B5EF4-FFF2-40B4-BE49-F238E27FC236}">
                <a16:creationId xmlns:a16="http://schemas.microsoft.com/office/drawing/2014/main" id="{1C95CF26-AEA4-0673-D7E4-64DC8821D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3" y="2376488"/>
            <a:ext cx="3887787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Clr>
                <a:srgbClr val="000000"/>
              </a:buClr>
              <a:buSzPts val="1500"/>
              <a:buFont typeface="Arial Narrow" panose="020B0606020202030204" pitchFamily="34" charset="0"/>
              <a:buNone/>
            </a:pPr>
            <a:r>
              <a:rPr lang="pt-BR" altLang="pt-BR">
                <a:solidFill>
                  <a:srgbClr val="595959"/>
                </a:solidFill>
                <a:latin typeface="Fira Sans Condensed Light" panose="020B0403050000020004" pitchFamily="34" charset="0"/>
                <a:sym typeface="Arial Narrow" panose="020B0606020202030204" pitchFamily="34" charset="0"/>
              </a:rPr>
              <a:t>Se </a:t>
            </a:r>
            <a:r>
              <a:rPr lang="pt-BR" altLang="pt-BR">
                <a:solidFill>
                  <a:srgbClr val="595959"/>
                </a:solidFill>
                <a:latin typeface="Fira Sans Condensed Medium" panose="020B0603050000020004" pitchFamily="34" charset="0"/>
                <a:sym typeface="Arial Narrow" panose="020B0606020202030204" pitchFamily="34" charset="0"/>
              </a:rPr>
              <a:t>PRESENCIAR</a:t>
            </a:r>
            <a:r>
              <a:rPr lang="pt-BR" altLang="pt-BR">
                <a:solidFill>
                  <a:srgbClr val="595959"/>
                </a:solidFill>
                <a:latin typeface="Fira Sans Condensed Light" panose="020B0403050000020004" pitchFamily="34" charset="0"/>
                <a:sym typeface="Arial Narrow" panose="020B0606020202030204" pitchFamily="34" charset="0"/>
              </a:rPr>
              <a:t> ou </a:t>
            </a:r>
            <a:br>
              <a:rPr lang="pt-BR" altLang="pt-BR">
                <a:solidFill>
                  <a:srgbClr val="595959"/>
                </a:solidFill>
                <a:latin typeface="Fira Sans Condensed Light" panose="020B0403050000020004" pitchFamily="34" charset="0"/>
                <a:sym typeface="Arial Narrow" panose="020B0606020202030204" pitchFamily="34" charset="0"/>
              </a:rPr>
            </a:br>
            <a:r>
              <a:rPr lang="pt-BR" altLang="pt-BR">
                <a:solidFill>
                  <a:srgbClr val="595959"/>
                </a:solidFill>
                <a:latin typeface="Fira Sans Condensed Medium" panose="020B0603050000020004" pitchFamily="34" charset="0"/>
                <a:sym typeface="Arial Narrow" panose="020B0606020202030204" pitchFamily="34" charset="0"/>
              </a:rPr>
              <a:t>TESTEMUNHAR</a:t>
            </a:r>
            <a:r>
              <a:rPr lang="pt-BR" altLang="pt-BR">
                <a:solidFill>
                  <a:srgbClr val="595959"/>
                </a:solidFill>
                <a:latin typeface="Fira Sans Condensed Light" panose="020B0403050000020004" pitchFamily="34" charset="0"/>
                <a:sym typeface="Arial Narrow" panose="020B0606020202030204" pitchFamily="34" charset="0"/>
              </a:rPr>
              <a:t> uma situação</a:t>
            </a:r>
            <a:br>
              <a:rPr lang="pt-BR" altLang="pt-BR">
                <a:solidFill>
                  <a:srgbClr val="595959"/>
                </a:solidFill>
                <a:latin typeface="Fira Sans Condensed Light" panose="020B0403050000020004" pitchFamily="34" charset="0"/>
                <a:sym typeface="Arial Narrow" panose="020B0606020202030204" pitchFamily="34" charset="0"/>
              </a:rPr>
            </a:br>
            <a:r>
              <a:rPr lang="pt-BR" altLang="pt-BR">
                <a:solidFill>
                  <a:srgbClr val="595959"/>
                </a:solidFill>
                <a:latin typeface="Fira Sans Condensed Light" panose="020B0403050000020004" pitchFamily="34" charset="0"/>
                <a:sym typeface="Arial Narrow" panose="020B0606020202030204" pitchFamily="34" charset="0"/>
              </a:rPr>
              <a:t>de violência contra criança ou adolescente chame: </a:t>
            </a:r>
            <a:endParaRPr lang="pt-BR" altLang="pt-BR">
              <a:solidFill>
                <a:srgbClr val="595959"/>
              </a:solidFill>
              <a:latin typeface="Fira Sans Condensed Light" panose="020B0403050000020004" pitchFamily="34" charset="0"/>
              <a:sym typeface="Arial" panose="020B0604020202020204" pitchFamily="34" charset="0"/>
            </a:endParaRPr>
          </a:p>
          <a:p>
            <a:pPr algn="ctr"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500"/>
            </a:pPr>
            <a:r>
              <a:rPr lang="pt-BR" altLang="pt-BR" b="1">
                <a:solidFill>
                  <a:srgbClr val="ED1C24"/>
                </a:solidFill>
                <a:latin typeface="Fira Sans Condensed Medium" panose="020B0603050000020004" pitchFamily="34" charset="0"/>
                <a:sym typeface="Arial Narrow" panose="020B0606020202030204" pitchFamily="34" charset="0"/>
              </a:rPr>
              <a:t>• </a:t>
            </a:r>
            <a:r>
              <a:rPr lang="pt-BR" altLang="pt-BR">
                <a:solidFill>
                  <a:srgbClr val="ED1C24"/>
                </a:solidFill>
                <a:latin typeface="Fira Sans Condensed Light" panose="020B0403050000020004" pitchFamily="34" charset="0"/>
                <a:sym typeface="Calibri" panose="020F0502020204030204" pitchFamily="34" charset="0"/>
              </a:rPr>
              <a:t>Polícia Militar</a:t>
            </a:r>
            <a:br>
              <a:rPr lang="pt-BR" altLang="pt-BR">
                <a:solidFill>
                  <a:srgbClr val="ED1C24"/>
                </a:solidFill>
                <a:latin typeface="Fira Sans Condensed Light" panose="020B0403050000020004" pitchFamily="34" charset="0"/>
                <a:sym typeface="Calibri" panose="020F0502020204030204" pitchFamily="34" charset="0"/>
              </a:rPr>
            </a:br>
            <a:r>
              <a:rPr lang="pt-BR" altLang="pt-BR" b="1">
                <a:solidFill>
                  <a:srgbClr val="ED1C24"/>
                </a:solidFill>
                <a:latin typeface="Fira Sans Condensed Medium" panose="020B0603050000020004" pitchFamily="34" charset="0"/>
                <a:sym typeface="Calibri" panose="020F0502020204030204" pitchFamily="34" charset="0"/>
              </a:rPr>
              <a:t>Ligue 190</a:t>
            </a:r>
            <a:endParaRPr lang="pt-BR" altLang="pt-BR" b="1">
              <a:solidFill>
                <a:srgbClr val="ED1C24"/>
              </a:solidFill>
              <a:latin typeface="Fira Sans Condensed Medium" panose="020B0603050000020004" pitchFamily="34" charset="0"/>
              <a:sym typeface="Arial" panose="020B0604020202020204" pitchFamily="34" charset="0"/>
            </a:endParaRPr>
          </a:p>
          <a:p>
            <a:pPr algn="ctr"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500"/>
              <a:buFont typeface="Calibri" panose="020F0502020204030204" pitchFamily="34" charset="0"/>
              <a:buNone/>
            </a:pPr>
            <a:r>
              <a:rPr lang="pt-BR" altLang="pt-BR" b="1">
                <a:solidFill>
                  <a:srgbClr val="ED1C24"/>
                </a:solidFill>
                <a:latin typeface="Fira Sans Condensed Medium" panose="020B0603050000020004" pitchFamily="34" charset="0"/>
                <a:sym typeface="Arial Narrow" panose="020B0606020202030204" pitchFamily="34" charset="0"/>
              </a:rPr>
              <a:t>• </a:t>
            </a:r>
            <a:r>
              <a:rPr lang="pt-BR" altLang="pt-BR">
                <a:solidFill>
                  <a:srgbClr val="ED1C24"/>
                </a:solidFill>
                <a:latin typeface="Fira Sans Condensed Light" panose="020B0403050000020004" pitchFamily="34" charset="0"/>
                <a:sym typeface="Calibri" panose="020F0502020204030204" pitchFamily="34" charset="0"/>
              </a:rPr>
              <a:t>Polícia Rodoviária Federal</a:t>
            </a:r>
            <a:br>
              <a:rPr lang="pt-BR" altLang="pt-BR">
                <a:solidFill>
                  <a:srgbClr val="ED1C24"/>
                </a:solidFill>
                <a:latin typeface="Fira Sans Condensed Light" panose="020B0403050000020004" pitchFamily="34" charset="0"/>
                <a:sym typeface="Calibri" panose="020F0502020204030204" pitchFamily="34" charset="0"/>
              </a:rPr>
            </a:br>
            <a:r>
              <a:rPr lang="pt-BR" altLang="pt-BR" b="1">
                <a:solidFill>
                  <a:srgbClr val="ED1C24"/>
                </a:solidFill>
                <a:latin typeface="Fira Sans Condensed Medium" panose="020B0603050000020004" pitchFamily="34" charset="0"/>
                <a:sym typeface="Calibri" panose="020F0502020204030204" pitchFamily="34" charset="0"/>
              </a:rPr>
              <a:t>Ligue 191</a:t>
            </a:r>
            <a:endParaRPr lang="pt-BR" altLang="pt-BR" b="1">
              <a:solidFill>
                <a:srgbClr val="ED1C24"/>
              </a:solidFill>
              <a:latin typeface="Fira Sans Condensed Medium" panose="020B0603050000020004" pitchFamily="34" charset="0"/>
              <a:sym typeface="Arial" panose="020B0604020202020204" pitchFamily="34" charset="0"/>
            </a:endParaRPr>
          </a:p>
        </p:txBody>
      </p:sp>
      <p:sp>
        <p:nvSpPr>
          <p:cNvPr id="12300" name="TextBox 21">
            <a:extLst>
              <a:ext uri="{FF2B5EF4-FFF2-40B4-BE49-F238E27FC236}">
                <a16:creationId xmlns:a16="http://schemas.microsoft.com/office/drawing/2014/main" id="{6EDAF875-985A-C0E7-EF1D-45E0C2357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25" y="2376488"/>
            <a:ext cx="3887788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Clr>
                <a:srgbClr val="000000"/>
              </a:buClr>
              <a:buSzPts val="1500"/>
              <a:buFont typeface="Arial Narrow" panose="020B0606020202030204" pitchFamily="34" charset="0"/>
              <a:buNone/>
            </a:pPr>
            <a:r>
              <a:rPr lang="pt-BR" altLang="pt-BR">
                <a:solidFill>
                  <a:srgbClr val="595959"/>
                </a:solidFill>
                <a:latin typeface="Fira Sans Condensed Light" panose="020B0403050000020004" pitchFamily="34" charset="0"/>
                <a:sym typeface="Arial Narrow" panose="020B0606020202030204" pitchFamily="34" charset="0"/>
              </a:rPr>
              <a:t>Se </a:t>
            </a:r>
            <a:r>
              <a:rPr lang="pt-BR" altLang="pt-BR">
                <a:solidFill>
                  <a:srgbClr val="595959"/>
                </a:solidFill>
                <a:latin typeface="Fira Sans Condensed Medium" panose="020B0603050000020004" pitchFamily="34" charset="0"/>
                <a:sym typeface="Arial Narrow" panose="020B0606020202030204" pitchFamily="34" charset="0"/>
              </a:rPr>
              <a:t>IDENTIFICAR</a:t>
            </a:r>
            <a:r>
              <a:rPr lang="pt-BR" altLang="pt-BR">
                <a:solidFill>
                  <a:srgbClr val="595959"/>
                </a:solidFill>
                <a:latin typeface="Fira Sans Condensed Light" panose="020B0403050000020004" pitchFamily="34" charset="0"/>
                <a:sym typeface="Arial Narrow" panose="020B0606020202030204" pitchFamily="34" charset="0"/>
              </a:rPr>
              <a:t> um caso de</a:t>
            </a:r>
            <a:br>
              <a:rPr lang="pt-BR" altLang="pt-BR">
                <a:solidFill>
                  <a:srgbClr val="595959"/>
                </a:solidFill>
                <a:latin typeface="Fira Sans Condensed Light" panose="020B0403050000020004" pitchFamily="34" charset="0"/>
                <a:sym typeface="Arial Narrow" panose="020B0606020202030204" pitchFamily="34" charset="0"/>
              </a:rPr>
            </a:br>
            <a:r>
              <a:rPr lang="pt-BR" altLang="pt-BR">
                <a:solidFill>
                  <a:srgbClr val="595959"/>
                </a:solidFill>
                <a:latin typeface="Fira Sans Condensed Light" panose="020B0403050000020004" pitchFamily="34" charset="0"/>
                <a:sym typeface="Arial Narrow" panose="020B0606020202030204" pitchFamily="34" charset="0"/>
              </a:rPr>
              <a:t>violência on-line envolvendo</a:t>
            </a:r>
            <a:br>
              <a:rPr lang="pt-BR" altLang="pt-BR">
                <a:solidFill>
                  <a:srgbClr val="595959"/>
                </a:solidFill>
                <a:latin typeface="Fira Sans Condensed Light" panose="020B0403050000020004" pitchFamily="34" charset="0"/>
                <a:sym typeface="Arial Narrow" panose="020B0606020202030204" pitchFamily="34" charset="0"/>
              </a:rPr>
            </a:br>
            <a:r>
              <a:rPr lang="pt-BR" altLang="pt-BR">
                <a:solidFill>
                  <a:srgbClr val="595959"/>
                </a:solidFill>
                <a:latin typeface="Fira Sans Condensed Light" panose="020B0403050000020004" pitchFamily="34" charset="0"/>
                <a:sym typeface="Arial Narrow" panose="020B0606020202030204" pitchFamily="34" charset="0"/>
              </a:rPr>
              <a:t>uma criança ou adolescente,</a:t>
            </a:r>
            <a:br>
              <a:rPr lang="pt-BR" altLang="pt-BR">
                <a:solidFill>
                  <a:srgbClr val="595959"/>
                </a:solidFill>
                <a:latin typeface="Fira Sans Condensed Light" panose="020B0403050000020004" pitchFamily="34" charset="0"/>
                <a:sym typeface="Arial Narrow" panose="020B0606020202030204" pitchFamily="34" charset="0"/>
              </a:rPr>
            </a:br>
            <a:r>
              <a:rPr lang="pt-BR" altLang="pt-BR">
                <a:solidFill>
                  <a:srgbClr val="595959"/>
                </a:solidFill>
                <a:latin typeface="Fira Sans Condensed Light" panose="020B0403050000020004" pitchFamily="34" charset="0"/>
                <a:sym typeface="Arial Narrow" panose="020B0606020202030204" pitchFamily="34" charset="0"/>
              </a:rPr>
              <a:t>denuncie:</a:t>
            </a:r>
            <a:endParaRPr lang="pt-BR" altLang="pt-BR">
              <a:solidFill>
                <a:srgbClr val="595959"/>
              </a:solidFill>
              <a:latin typeface="Fira Sans Condensed Light" panose="020B0403050000020004" pitchFamily="34" charset="0"/>
              <a:sym typeface="Arial" panose="020B0604020202020204" pitchFamily="34" charset="0"/>
            </a:endParaRPr>
          </a:p>
          <a:p>
            <a:pPr algn="ctr">
              <a:spcBef>
                <a:spcPts val="800"/>
              </a:spcBef>
              <a:buClr>
                <a:srgbClr val="000000"/>
              </a:buClr>
              <a:buSzPts val="1500"/>
              <a:buFont typeface="Arial Narrow" panose="020B0606020202030204" pitchFamily="34" charset="0"/>
              <a:buNone/>
            </a:pPr>
            <a:r>
              <a:rPr lang="pt-BR" altLang="pt-BR" b="1">
                <a:solidFill>
                  <a:srgbClr val="ED1C24"/>
                </a:solidFill>
                <a:latin typeface="Fira Sans Condensed Medium" panose="020B0603050000020004" pitchFamily="34" charset="0"/>
                <a:sym typeface="Arial Narrow" panose="020B0606020202030204" pitchFamily="34" charset="0"/>
              </a:rPr>
              <a:t>• </a:t>
            </a:r>
            <a:r>
              <a:rPr lang="pt-BR" altLang="pt-BR">
                <a:solidFill>
                  <a:srgbClr val="ED1C24"/>
                </a:solidFill>
                <a:latin typeface="Fira Sans Condensed Light" panose="020B0403050000020004" pitchFamily="34" charset="0"/>
                <a:sym typeface="Arial Narrow" panose="020B0606020202030204" pitchFamily="34" charset="0"/>
              </a:rPr>
              <a:t>Safernet</a:t>
            </a:r>
          </a:p>
          <a:p>
            <a:pPr algn="ctr">
              <a:spcBef>
                <a:spcPts val="800"/>
              </a:spcBef>
              <a:buClr>
                <a:srgbClr val="000000"/>
              </a:buClr>
              <a:buSzPts val="1500"/>
              <a:buFont typeface="Arial Narrow" panose="020B0606020202030204" pitchFamily="34" charset="0"/>
              <a:buNone/>
            </a:pPr>
            <a:r>
              <a:rPr lang="pt-BR" altLang="pt-BR" b="1">
                <a:solidFill>
                  <a:srgbClr val="ED1C24"/>
                </a:solidFill>
                <a:latin typeface="Fira Sans Condensed Medium" panose="020B0603050000020004" pitchFamily="34" charset="0"/>
                <a:sym typeface="Arial Narrow" panose="020B0606020202030204" pitchFamily="34" charset="0"/>
              </a:rPr>
              <a:t>denuncie.org.br</a:t>
            </a:r>
            <a:endParaRPr lang="pt-BR" altLang="pt-BR" b="1" u="sng">
              <a:solidFill>
                <a:srgbClr val="ED1C24"/>
              </a:solidFill>
              <a:latin typeface="Fira Sans Condensed Medium" panose="020B06030500000200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FC0C38F-1755-1512-A1D4-498C5E593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3105" y="0"/>
            <a:ext cx="2922683" cy="75152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>
          <a:extLst>
            <a:ext uri="{FF2B5EF4-FFF2-40B4-BE49-F238E27FC236}">
              <a16:creationId xmlns:a16="http://schemas.microsoft.com/office/drawing/2014/main" id="{7D636404-1FF7-9936-304B-D476E3437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9">
            <a:extLst>
              <a:ext uri="{FF2B5EF4-FFF2-40B4-BE49-F238E27FC236}">
                <a16:creationId xmlns:a16="http://schemas.microsoft.com/office/drawing/2014/main" id="{978C2C16-EE1F-18E9-02EB-E81C8FE3EF11}"/>
              </a:ext>
            </a:extLst>
          </p:cNvPr>
          <p:cNvSpPr txBox="1"/>
          <p:nvPr/>
        </p:nvSpPr>
        <p:spPr>
          <a:xfrm>
            <a:off x="441809" y="435000"/>
            <a:ext cx="2407138" cy="351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pt-BR" sz="1400" b="0" i="0" u="sng" strike="noStrike" kern="1200" cap="none" spc="0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Fira Sans Condensed Medium"/>
                <a:ea typeface="Fira Sans Condensed Medium"/>
                <a:cs typeface="Fira Sans Condensed Medium"/>
                <a:sym typeface="Fira Sans Condensed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www.childhood.org.br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306" name="Google Shape;306;p29">
            <a:extLst>
              <a:ext uri="{FF2B5EF4-FFF2-40B4-BE49-F238E27FC236}">
                <a16:creationId xmlns:a16="http://schemas.microsoft.com/office/drawing/2014/main" id="{9DDF8F1C-3FF4-0963-7FE8-86A033CA5E17}"/>
              </a:ext>
            </a:extLst>
          </p:cNvPr>
          <p:cNvSpPr txBox="1"/>
          <p:nvPr/>
        </p:nvSpPr>
        <p:spPr>
          <a:xfrm>
            <a:off x="9789041" y="435000"/>
            <a:ext cx="2047149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pt-BR" sz="1400" b="0" i="0" u="sng" strike="noStrike" kern="1200" cap="none" spc="0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Fira Sans Condensed Medium"/>
                <a:ea typeface="Fira Sans Condensed Medium"/>
                <a:cs typeface="Fira Sans Condensed Medium"/>
                <a:sym typeface="Fira Sans Condensed Mediu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www.namaocerta.org.br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grpSp>
        <p:nvGrpSpPr>
          <p:cNvPr id="3" name="Group 46">
            <a:extLst>
              <a:ext uri="{FF2B5EF4-FFF2-40B4-BE49-F238E27FC236}">
                <a16:creationId xmlns:a16="http://schemas.microsoft.com/office/drawing/2014/main" id="{4A5059E8-F480-D16D-7B65-E179FBB95AE9}"/>
              </a:ext>
            </a:extLst>
          </p:cNvPr>
          <p:cNvGrpSpPr/>
          <p:nvPr/>
        </p:nvGrpSpPr>
        <p:grpSpPr>
          <a:xfrm>
            <a:off x="245162" y="5996547"/>
            <a:ext cx="2111434" cy="552368"/>
            <a:chOff x="3832380" y="5677249"/>
            <a:chExt cx="2111434" cy="552368"/>
          </a:xfrm>
        </p:grpSpPr>
        <p:sp>
          <p:nvSpPr>
            <p:cNvPr id="4" name="TextBox 34">
              <a:extLst>
                <a:ext uri="{FF2B5EF4-FFF2-40B4-BE49-F238E27FC236}">
                  <a16:creationId xmlns:a16="http://schemas.microsoft.com/office/drawing/2014/main" id="{62B34167-0853-B89F-B2F2-D7C6C926F3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8330" y="5685957"/>
              <a:ext cx="16254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pt-BR" sz="1400" b="0" i="0" u="none" strike="noStrike" kern="1200" cap="none" spc="0" normalizeH="0" baseline="0" noProof="0" err="1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Fira Sans Condensed Light" panose="020B0403050000020004" pitchFamily="34" charset="0"/>
                  <a:ea typeface="MS PGothic" panose="020B0600070205080204" pitchFamily="34" charset="-128"/>
                  <a:cs typeface="+mn-c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instagram.com</a:t>
              </a:r>
              <a:r>
                <a:rPr kumimoji="0" lang="en-US" altLang="pt-BR" sz="1400" b="0" i="0" u="none" strike="noStrike" kern="1200" cap="none" spc="0" normalizeH="0" baseline="0" noProof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Fira Sans Condensed Light" panose="020B0403050000020004" pitchFamily="34" charset="0"/>
                  <a:ea typeface="MS PGothic" panose="020B0600070205080204" pitchFamily="34" charset="-128"/>
                  <a:cs typeface="+mn-c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/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pt-BR" sz="1400" b="0" i="0" u="none" strike="noStrike" kern="1200" cap="none" spc="0" normalizeH="0" baseline="0" noProof="0" err="1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Fira Sans Condensed Light" panose="020B0403050000020004" pitchFamily="34" charset="0"/>
                  <a:ea typeface="MS PGothic" panose="020B0600070205080204" pitchFamily="34" charset="-128"/>
                  <a:cs typeface="+mn-c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childhoodbrasil</a:t>
              </a:r>
              <a:endParaRPr kumimoji="0" lang="en-US" altLang="pt-BR" sz="1400" b="0" i="0" u="none" strike="noStrike" kern="1200" cap="none" spc="0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Fira Sans Condensed Light" panose="020B04030500000200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pic>
          <p:nvPicPr>
            <p:cNvPr id="5" name="Graphic 33">
              <a:extLst>
                <a:ext uri="{FF2B5EF4-FFF2-40B4-BE49-F238E27FC236}">
                  <a16:creationId xmlns:a16="http://schemas.microsoft.com/office/drawing/2014/main" id="{7D2918E3-26A7-5BA3-463E-7D11C3D557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2777" t="32881" r="49669" b="39893"/>
            <a:stretch/>
          </p:blipFill>
          <p:spPr>
            <a:xfrm>
              <a:off x="3832380" y="5677249"/>
              <a:ext cx="531702" cy="552368"/>
            </a:xfrm>
            <a:prstGeom prst="rect">
              <a:avLst/>
            </a:prstGeom>
          </p:spPr>
        </p:pic>
      </p:grpSp>
      <p:grpSp>
        <p:nvGrpSpPr>
          <p:cNvPr id="6" name="Group 45">
            <a:extLst>
              <a:ext uri="{FF2B5EF4-FFF2-40B4-BE49-F238E27FC236}">
                <a16:creationId xmlns:a16="http://schemas.microsoft.com/office/drawing/2014/main" id="{E9FCC5A1-5CBF-8222-C606-664406D4806A}"/>
              </a:ext>
            </a:extLst>
          </p:cNvPr>
          <p:cNvGrpSpPr/>
          <p:nvPr/>
        </p:nvGrpSpPr>
        <p:grpSpPr>
          <a:xfrm>
            <a:off x="254880" y="5300930"/>
            <a:ext cx="2081252" cy="552368"/>
            <a:chOff x="6861854" y="5677249"/>
            <a:chExt cx="2081252" cy="552368"/>
          </a:xfrm>
        </p:grpSpPr>
        <p:sp>
          <p:nvSpPr>
            <p:cNvPr id="7" name="TextBox 38">
              <a:extLst>
                <a:ext uri="{FF2B5EF4-FFF2-40B4-BE49-F238E27FC236}">
                  <a16:creationId xmlns:a16="http://schemas.microsoft.com/office/drawing/2014/main" id="{9DB43E8E-7CA2-13E9-1A11-034569FA8D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43689" y="5685957"/>
              <a:ext cx="159941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pt-BR" sz="1400" b="0" i="0" u="none" strike="noStrike" kern="1200" cap="none" spc="0" normalizeH="0" baseline="0" noProof="0" err="1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Fira Sans Condensed Light" panose="020B0403050000020004" pitchFamily="34" charset="0"/>
                  <a:ea typeface="MS PGothic" panose="020B0600070205080204" pitchFamily="34" charset="-128"/>
                  <a:cs typeface="+mn-c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linkedin</a:t>
              </a:r>
              <a:r>
                <a:rPr kumimoji="0" lang="en-US" altLang="pt-BR" sz="1400" b="0" i="0" u="none" strike="noStrike" kern="1200" cap="none" spc="0" normalizeH="0" baseline="0" noProof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Fira Sans Condensed Light" panose="020B0403050000020004" pitchFamily="34" charset="0"/>
                  <a:ea typeface="MS PGothic" panose="020B0600070205080204" pitchFamily="34" charset="-128"/>
                  <a:cs typeface="+mn-c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.com/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pt-BR" sz="1400" b="0" i="0" u="none" strike="noStrike" kern="1200" cap="none" spc="0" normalizeH="0" baseline="0" noProof="0" err="1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Fira Sans Condensed Light" panose="020B0403050000020004" pitchFamily="34" charset="0"/>
                  <a:ea typeface="MS PGothic" panose="020B0600070205080204" pitchFamily="34" charset="-128"/>
                  <a:cs typeface="+mn-c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childhoodbrasil</a:t>
              </a:r>
              <a:endParaRPr kumimoji="0" lang="en-US" altLang="pt-BR" sz="1400" b="0" i="0" u="none" strike="noStrike" kern="1200" cap="none" spc="0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Fira Sans Condensed Light" panose="020B04030500000200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pic>
          <p:nvPicPr>
            <p:cNvPr id="8" name="Graphic 35">
              <a:extLst>
                <a:ext uri="{FF2B5EF4-FFF2-40B4-BE49-F238E27FC236}">
                  <a16:creationId xmlns:a16="http://schemas.microsoft.com/office/drawing/2014/main" id="{9489B534-670D-ADD8-F698-133B6795AB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9931" t="32881" r="32515" b="39893"/>
            <a:stretch/>
          </p:blipFill>
          <p:spPr>
            <a:xfrm>
              <a:off x="6861854" y="5677249"/>
              <a:ext cx="531702" cy="552368"/>
            </a:xfrm>
            <a:prstGeom prst="rect">
              <a:avLst/>
            </a:prstGeom>
          </p:spPr>
        </p:pic>
      </p:grpSp>
      <p:grpSp>
        <p:nvGrpSpPr>
          <p:cNvPr id="9" name="Group 47">
            <a:extLst>
              <a:ext uri="{FF2B5EF4-FFF2-40B4-BE49-F238E27FC236}">
                <a16:creationId xmlns:a16="http://schemas.microsoft.com/office/drawing/2014/main" id="{A358160F-2144-C10F-CA3C-FA2352AA13AD}"/>
              </a:ext>
            </a:extLst>
          </p:cNvPr>
          <p:cNvGrpSpPr/>
          <p:nvPr/>
        </p:nvGrpSpPr>
        <p:grpSpPr>
          <a:xfrm>
            <a:off x="9987590" y="6050751"/>
            <a:ext cx="2221676" cy="552368"/>
            <a:chOff x="785496" y="5677249"/>
            <a:chExt cx="2221676" cy="552368"/>
          </a:xfrm>
        </p:grpSpPr>
        <p:sp>
          <p:nvSpPr>
            <p:cNvPr id="10" name="TextBox 36">
              <a:extLst>
                <a:ext uri="{FF2B5EF4-FFF2-40B4-BE49-F238E27FC236}">
                  <a16:creationId xmlns:a16="http://schemas.microsoft.com/office/drawing/2014/main" id="{AE2D722A-C249-6670-73C9-BFF2D33971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5141" y="5685957"/>
              <a:ext cx="16720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pt-BR" sz="1400" b="0" i="0" u="none" strike="noStrike" kern="1200" cap="none" spc="0" normalizeH="0" baseline="0" noProof="0" err="1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Fira Sans Condensed Light" panose="020B0403050000020004" pitchFamily="34" charset="0"/>
                  <a:ea typeface="MS PGothic" panose="020B0600070205080204" pitchFamily="34" charset="-128"/>
                  <a:cs typeface="+mn-c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facebook</a:t>
              </a:r>
              <a:r>
                <a:rPr kumimoji="0" lang="en-US" altLang="pt-BR" sz="1400" b="0" i="0" u="none" strike="noStrike" kern="1200" cap="none" spc="0" normalizeH="0" baseline="0" noProof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Fira Sans Condensed Light" panose="020B0403050000020004" pitchFamily="34" charset="0"/>
                  <a:ea typeface="MS PGothic" panose="020B0600070205080204" pitchFamily="34" charset="-128"/>
                  <a:cs typeface="+mn-c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.com/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pt-BR" sz="1400" b="0" i="0" u="none" strike="noStrike" kern="1200" cap="none" spc="0" normalizeH="0" baseline="0" noProof="0" err="1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Fira Sans Condensed Light" panose="020B0403050000020004" pitchFamily="34" charset="0"/>
                  <a:ea typeface="MS PGothic" panose="020B0600070205080204" pitchFamily="34" charset="-128"/>
                  <a:cs typeface="+mn-c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childhoodbrasi</a:t>
              </a:r>
              <a:r>
                <a:rPr kumimoji="0" lang="bg-BG" altLang="pt-BR" sz="1400" b="0" i="0" u="none" strike="noStrike" kern="1200" cap="none" spc="0" normalizeH="0" baseline="0" noProof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Fira Sans Condensed Light" panose="020B0403050000020004" pitchFamily="34" charset="0"/>
                  <a:ea typeface="MS PGothic" panose="020B0600070205080204" pitchFamily="34" charset="-128"/>
                  <a:cs typeface="+mn-c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</a:t>
              </a:r>
              <a:endParaRPr kumimoji="0" lang="en-US" altLang="pt-BR" sz="1400" b="0" i="0" u="none" strike="noStrike" kern="1200" cap="none" spc="0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Fira Sans Condensed Light" panose="020B04030500000200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pic>
          <p:nvPicPr>
            <p:cNvPr id="11" name="Graphic 32">
              <a:extLst>
                <a:ext uri="{FF2B5EF4-FFF2-40B4-BE49-F238E27FC236}">
                  <a16:creationId xmlns:a16="http://schemas.microsoft.com/office/drawing/2014/main" id="{61C15431-5534-E54A-C2A2-42FFEA99C8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14348" t="32881" r="66385" b="39893"/>
            <a:stretch/>
          </p:blipFill>
          <p:spPr>
            <a:xfrm>
              <a:off x="785496" y="5677249"/>
              <a:ext cx="583588" cy="552368"/>
            </a:xfrm>
            <a:prstGeom prst="rect">
              <a:avLst/>
            </a:prstGeom>
          </p:spPr>
        </p:pic>
      </p:grpSp>
      <p:grpSp>
        <p:nvGrpSpPr>
          <p:cNvPr id="12" name="Group 44">
            <a:extLst>
              <a:ext uri="{FF2B5EF4-FFF2-40B4-BE49-F238E27FC236}">
                <a16:creationId xmlns:a16="http://schemas.microsoft.com/office/drawing/2014/main" id="{4F690F06-3CE1-B6CC-6270-53FF59E30150}"/>
              </a:ext>
            </a:extLst>
          </p:cNvPr>
          <p:cNvGrpSpPr/>
          <p:nvPr/>
        </p:nvGrpSpPr>
        <p:grpSpPr>
          <a:xfrm>
            <a:off x="10062000" y="5431218"/>
            <a:ext cx="2147266" cy="552368"/>
            <a:chOff x="9625311" y="5677249"/>
            <a:chExt cx="2147266" cy="552368"/>
          </a:xfrm>
        </p:grpSpPr>
        <p:sp>
          <p:nvSpPr>
            <p:cNvPr id="13" name="TextBox 32">
              <a:extLst>
                <a:ext uri="{FF2B5EF4-FFF2-40B4-BE49-F238E27FC236}">
                  <a16:creationId xmlns:a16="http://schemas.microsoft.com/office/drawing/2014/main" id="{A22C1311-004A-D199-8913-3FD0252834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93097" y="5685957"/>
              <a:ext cx="16794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pt-BR" sz="1400" b="0" i="0" u="none" strike="noStrike" kern="1200" cap="none" spc="0" normalizeH="0" baseline="0" noProof="0" err="1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Fira Sans Condensed Light" panose="020B0403050000020004" pitchFamily="34" charset="0"/>
                  <a:ea typeface="MS PGothic" panose="020B0600070205080204" pitchFamily="34" charset="-128"/>
                  <a:cs typeface="+mn-cs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youtube</a:t>
              </a:r>
              <a:r>
                <a:rPr kumimoji="0" lang="bg-BG" altLang="pt-BR" sz="1400" b="0" i="0" u="none" strike="noStrike" kern="1200" cap="none" spc="0" normalizeH="0" baseline="0" noProof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Fira Sans Condensed Light" panose="020B0403050000020004" pitchFamily="34" charset="0"/>
                  <a:ea typeface="MS PGothic" panose="020B0600070205080204" pitchFamily="34" charset="-128"/>
                  <a:cs typeface="+mn-cs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.</a:t>
              </a:r>
              <a:r>
                <a:rPr kumimoji="0" lang="en-US" altLang="pt-BR" sz="1400" b="0" i="0" u="none" strike="noStrike" kern="1200" cap="none" spc="0" normalizeH="0" baseline="0" noProof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Fira Sans Condensed Light" panose="020B0403050000020004" pitchFamily="34" charset="0"/>
                  <a:ea typeface="MS PGothic" panose="020B0600070205080204" pitchFamily="34" charset="-128"/>
                  <a:cs typeface="+mn-cs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com/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pt-BR" sz="1400" b="0" i="0" u="none" strike="noStrike" kern="1200" cap="none" spc="0" normalizeH="0" baseline="0" noProof="0" err="1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Fira Sans Condensed Light" panose="020B0403050000020004" pitchFamily="34" charset="0"/>
                  <a:ea typeface="MS PGothic" panose="020B0600070205080204" pitchFamily="34" charset="-128"/>
                  <a:cs typeface="+mn-cs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childhoodbrasil</a:t>
              </a:r>
              <a:endParaRPr kumimoji="0" lang="en-US" altLang="pt-BR" sz="1400" b="0" i="0" u="none" strike="noStrike" kern="1200" cap="none" spc="0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Fira Sans Condensed Light" panose="020B04030500000200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pic>
          <p:nvPicPr>
            <p:cNvPr id="14" name="Graphic 34">
              <a:extLst>
                <a:ext uri="{FF2B5EF4-FFF2-40B4-BE49-F238E27FC236}">
                  <a16:creationId xmlns:a16="http://schemas.microsoft.com/office/drawing/2014/main" id="{9CE7E267-49B1-1DC1-AD74-69AF5340FA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67546" t="32881" r="14900" b="39893"/>
            <a:stretch/>
          </p:blipFill>
          <p:spPr>
            <a:xfrm>
              <a:off x="9625311" y="5677249"/>
              <a:ext cx="531702" cy="552368"/>
            </a:xfrm>
            <a:prstGeom prst="rect">
              <a:avLst/>
            </a:prstGeom>
          </p:spPr>
        </p:pic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C49EC6D-BEA6-E622-A5FA-1DFD6C70983D}"/>
              </a:ext>
            </a:extLst>
          </p:cNvPr>
          <p:cNvSpPr txBox="1"/>
          <p:nvPr/>
        </p:nvSpPr>
        <p:spPr>
          <a:xfrm>
            <a:off x="3570662" y="4423814"/>
            <a:ext cx="4521286" cy="615553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Condensed Light" panose="020B0403050000020004" pitchFamily="34" charset="0"/>
                <a:ea typeface="+mn-ea"/>
                <a:cs typeface="+mn-cs"/>
              </a:rPr>
              <a:t>Juntos com você na prevenção da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Condensed SemiBold" panose="020B0603050000020004" pitchFamily="34" charset="0"/>
                <a:ea typeface="+mn-ea"/>
                <a:cs typeface="+mn-cs"/>
              </a:rPr>
              <a:t>violência sexual contra crianças e adolescentes</a:t>
            </a:r>
          </a:p>
        </p:txBody>
      </p:sp>
      <p:pic>
        <p:nvPicPr>
          <p:cNvPr id="2" name="Picture 10" descr="Picture 10">
            <a:extLst>
              <a:ext uri="{FF2B5EF4-FFF2-40B4-BE49-F238E27FC236}">
                <a16:creationId xmlns:a16="http://schemas.microsoft.com/office/drawing/2014/main" id="{0682D735-807A-B0CA-D00C-2D6497D5A6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21102" y="1395423"/>
            <a:ext cx="3142479" cy="273942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9794308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F2296E55052D74A968B1162683AE398" ma:contentTypeVersion="13" ma:contentTypeDescription="Crie um novo documento." ma:contentTypeScope="" ma:versionID="e7649913149e22c9d3d8a1dd607cb778">
  <xsd:schema xmlns:xsd="http://www.w3.org/2001/XMLSchema" xmlns:xs="http://www.w3.org/2001/XMLSchema" xmlns:p="http://schemas.microsoft.com/office/2006/metadata/properties" xmlns:ns3="1c8e799c-dc56-4692-9f65-e98f3180c1ff" xmlns:ns4="22a4a1a9-a8ac-4cac-9a06-4dcd0d07fa73" targetNamespace="http://schemas.microsoft.com/office/2006/metadata/properties" ma:root="true" ma:fieldsID="44d0e3f9459abf2d92ea02df58f8eb38" ns3:_="" ns4:_="">
    <xsd:import namespace="1c8e799c-dc56-4692-9f65-e98f3180c1ff"/>
    <xsd:import namespace="22a4a1a9-a8ac-4cac-9a06-4dcd0d07fa7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8e799c-dc56-4692-9f65-e98f3180c1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a4a1a9-a8ac-4cac-9a06-4dcd0d07fa7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701463-ADF0-4131-BC6D-F1172314BD6B}">
  <ds:schemaRefs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22a4a1a9-a8ac-4cac-9a06-4dcd0d07fa73"/>
    <ds:schemaRef ds:uri="1c8e799c-dc56-4692-9f65-e98f3180c1ff"/>
  </ds:schemaRefs>
</ds:datastoreItem>
</file>

<file path=customXml/itemProps2.xml><?xml version="1.0" encoding="utf-8"?>
<ds:datastoreItem xmlns:ds="http://schemas.openxmlformats.org/officeDocument/2006/customXml" ds:itemID="{7B9476D8-2133-457A-8206-CE1A66EEE1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8e799c-dc56-4692-9f65-e98f3180c1ff"/>
    <ds:schemaRef ds:uri="22a4a1a9-a8ac-4cac-9a06-4dcd0d07fa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47754</TotalTime>
  <Words>855</Words>
  <Application>Microsoft Office PowerPoint</Application>
  <PresentationFormat>Widescreen</PresentationFormat>
  <Paragraphs>95</Paragraphs>
  <Slides>9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9" baseType="lpstr">
      <vt:lpstr>Arial</vt:lpstr>
      <vt:lpstr>Arial Narrow</vt:lpstr>
      <vt:lpstr>Calibri</vt:lpstr>
      <vt:lpstr>Fira Sans Condensed</vt:lpstr>
      <vt:lpstr>Fira Sans Condensed Light</vt:lpstr>
      <vt:lpstr>Fira Sans Condensed Medium</vt:lpstr>
      <vt:lpstr>Fira Sans Condensed SemiBold</vt:lpstr>
      <vt:lpstr>Fira Sans Extra Condensed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Atelie Social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Jaqueline Soares Magalhães</dc:creator>
  <cp:lastModifiedBy>Erica Dengler</cp:lastModifiedBy>
  <cp:revision>1579</cp:revision>
  <cp:lastPrinted>2016-08-22T19:25:22Z</cp:lastPrinted>
  <dcterms:created xsi:type="dcterms:W3CDTF">2013-10-21T18:58:14Z</dcterms:created>
  <dcterms:modified xsi:type="dcterms:W3CDTF">2026-04-01T03:46:45Z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0x0101007F2296E55052D74A968B1162683AE398</vt:lpwstr>
  </property>
</Properties>
</file>