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6858000" cx="12192000"/>
  <p:notesSz cx="6858000" cy="9144000"/>
  <p:embeddedFontLst>
    <p:embeddedFont>
      <p:font typeface="Quattrocento Sans"/>
      <p:regular r:id="rId44"/>
      <p:bold r:id="rId45"/>
      <p:italic r:id="rId46"/>
      <p:boldItalic r:id="rId47"/>
    </p:embeddedFont>
    <p:embeddedFont>
      <p:font typeface="Oswald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0" roundtripDataSignature="AMtx7mjovnjFebizzxF0HwX6Y4o8tFk4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24DD20-D0FA-47B8-85DC-84F0DEED75DD}">
  <a:tblStyle styleId="{9524DD20-D0FA-47B8-85DC-84F0DEED75D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7E644F5-2A6C-4418-9E3C-E1D914E6F57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 b="off" i="off"/>
      <a:tcStyle>
        <a:fill>
          <a:solidFill>
            <a:srgbClr val="E6E6E6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6E6E6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</a:seCell>
    <a:swCell>
      <a:tcTxStyle b="on" i="off">
        <a:font>
          <a:latin typeface="Arial"/>
          <a:ea typeface="Arial"/>
          <a:cs typeface="Arial"/>
        </a:font>
        <a:schemeClr val="dk1"/>
      </a:tcTx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QuattrocentoSans-regular.fntdata"/><Relationship Id="rId43" Type="http://schemas.openxmlformats.org/officeDocument/2006/relationships/slide" Target="slides/slide36.xml"/><Relationship Id="rId46" Type="http://schemas.openxmlformats.org/officeDocument/2006/relationships/font" Target="fonts/QuattrocentoSans-italic.fntdata"/><Relationship Id="rId45" Type="http://schemas.openxmlformats.org/officeDocument/2006/relationships/font" Target="fonts/QuattrocentoSans-bold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Oswald-regular.fntdata"/><Relationship Id="rId47" Type="http://schemas.openxmlformats.org/officeDocument/2006/relationships/font" Target="fonts/QuattrocentoSans-boldItalic.fntdata"/><Relationship Id="rId49" Type="http://schemas.openxmlformats.org/officeDocument/2006/relationships/font" Target="fonts/Oswa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87589346626923E-3"/>
          <c:y val="7.8833161720817755E-3"/>
          <c:w val="0.98390244026099938"/>
          <c:h val="0.68540291998127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Durante a semana, dentro do 
meu horário de trabalho</c:v>
                </c:pt>
                <c:pt idx="1">
                  <c:v>Durante a semana, fora do 
meu horário de trabalho</c:v>
                </c:pt>
                <c:pt idx="2">
                  <c:v>Aos finais de semana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0.247</c:v>
                </c:pt>
                <c:pt idx="1">
                  <c:v>0.23100000000000001</c:v>
                </c:pt>
                <c:pt idx="2">
                  <c:v>0.52200000000000002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56-4B34-8BC3-7FF7A44D8A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28475839"/>
        <c:axId val="628479167"/>
      </c:barChart>
      <c:catAx>
        <c:axId val="62847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Quattrocento Sans" panose="020B0604020202020204" charset="0"/>
                <a:ea typeface="+mn-ea"/>
                <a:cs typeface="+mn-cs"/>
              </a:defRPr>
            </a:pPr>
            <a:endParaRPr lang="pt-BR"/>
          </a:p>
        </c:txPr>
        <c:crossAx val="628479167"/>
        <c:crosses val="autoZero"/>
        <c:auto val="1"/>
        <c:lblAlgn val="ctr"/>
        <c:lblOffset val="100"/>
        <c:noMultiLvlLbl val="0"/>
      </c:catAx>
      <c:valAx>
        <c:axId val="6284791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2847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903379379388902E-2"/>
          <c:w val="0.98390244026099938"/>
          <c:h val="0.68540291998127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Quattrocento Sans" panose="020B060402020202020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Planilha1!$A$2:$A$8</c:f>
              <c:strCache>
                <c:ptCount val="7"/>
                <c:pt idx="0">
                  <c:v>Campanhas de doação (alimentos, roupas, livros)</c:v>
                </c:pt>
                <c:pt idx="1">
                  <c:v>Meio ambiente</c:v>
                </c:pt>
                <c:pt idx="2">
                  <c:v>Inclusão no mercado de trabalho</c:v>
                </c:pt>
                <c:pt idx="3">
                  <c:v>Diversão e entretenimento</c:v>
                </c:pt>
                <c:pt idx="4">
                  <c:v>Diversidade (Gênero, Raça, PCDs, Geração e Minorias)</c:v>
                </c:pt>
                <c:pt idx="5">
                  <c:v>Nutrição e hábitos saudáveis</c:v>
                </c:pt>
                <c:pt idx="6">
                  <c:v>Outros</c:v>
                </c:pt>
              </c:strCache>
            </c:strRef>
          </c:cat>
          <c:val>
            <c:numRef>
              <c:f>Planilha1!$B$2:$B$8</c:f>
              <c:numCache>
                <c:formatCode>0%</c:formatCode>
                <c:ptCount val="7"/>
                <c:pt idx="0">
                  <c:v>0.7</c:v>
                </c:pt>
                <c:pt idx="1">
                  <c:v>0.49</c:v>
                </c:pt>
                <c:pt idx="2">
                  <c:v>0.49</c:v>
                </c:pt>
                <c:pt idx="3">
                  <c:v>0.47</c:v>
                </c:pt>
                <c:pt idx="4">
                  <c:v>0.43</c:v>
                </c:pt>
                <c:pt idx="5">
                  <c:v>0.36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1-4B9F-AEDC-8030F6C9D4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28475839"/>
        <c:axId val="628479167"/>
      </c:barChart>
      <c:catAx>
        <c:axId val="62847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28479167"/>
        <c:crosses val="autoZero"/>
        <c:auto val="1"/>
        <c:lblAlgn val="ctr"/>
        <c:lblOffset val="100"/>
        <c:noMultiLvlLbl val="0"/>
      </c:catAx>
      <c:valAx>
        <c:axId val="6284791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2847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87798695002988E-3"/>
          <c:y val="2.9023782881328255E-2"/>
          <c:w val="0.98390244026099938"/>
          <c:h val="0.68540291998127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Planilha1!$A$2:$A$8</c:f>
              <c:strCache>
                <c:ptCount val="7"/>
                <c:pt idx="0">
                  <c:v>Crianças e adolescentes 
(0 a 17 anos)</c:v>
                </c:pt>
                <c:pt idx="1">
                  <c:v>Jovens (acima 
de 18 anos)</c:v>
                </c:pt>
                <c:pt idx="2">
                  <c:v>Mulheres</c:v>
                </c:pt>
                <c:pt idx="3">
                  <c:v>Idosos</c:v>
                </c:pt>
                <c:pt idx="4">
                  <c:v>Pessoas com deficiência</c:v>
                </c:pt>
                <c:pt idx="5">
                  <c:v>Imigrantes</c:v>
                </c:pt>
                <c:pt idx="6">
                  <c:v>Outro</c:v>
                </c:pt>
              </c:strCache>
            </c:strRef>
          </c:cat>
          <c:val>
            <c:numRef>
              <c:f>Planilha1!$B$2:$B$8</c:f>
              <c:numCache>
                <c:formatCode>0%</c:formatCode>
                <c:ptCount val="7"/>
                <c:pt idx="0">
                  <c:v>0.77948717948717905</c:v>
                </c:pt>
                <c:pt idx="1">
                  <c:v>0.54615384615384599</c:v>
                </c:pt>
                <c:pt idx="2">
                  <c:v>0.53333333333333299</c:v>
                </c:pt>
                <c:pt idx="3">
                  <c:v>0.515384615384615</c:v>
                </c:pt>
                <c:pt idx="4">
                  <c:v>0.36410256410256397</c:v>
                </c:pt>
                <c:pt idx="5">
                  <c:v>0.36410256410256397</c:v>
                </c:pt>
                <c:pt idx="6">
                  <c:v>5.8974358974359001E-2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1-4B9F-AEDC-8030F6C9D4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628475839"/>
        <c:axId val="628479167"/>
      </c:barChart>
      <c:catAx>
        <c:axId val="628475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28479167"/>
        <c:crosses val="autoZero"/>
        <c:auto val="1"/>
        <c:lblAlgn val="ctr"/>
        <c:lblOffset val="100"/>
        <c:noMultiLvlLbl val="0"/>
      </c:catAx>
      <c:valAx>
        <c:axId val="6284791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28475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dc2780ccd_2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1dc2780ccd_2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Link planilha: https://docs.google.com/spreadsheets/d/1lFTUXYKV4n6SFavSUCYrJIGsVQnPHF3f/edit?usp=drive_web&amp;ouid=101642503568919014283&amp;rtpof=true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Trabalhar uma ideia de ação de um ou mais comitês exercitando os filtros de qualificação. </a:t>
            </a:r>
            <a:endParaRPr/>
          </a:p>
        </p:txBody>
      </p:sp>
      <p:sp>
        <p:nvSpPr>
          <p:cNvPr id="277" name="Google Shape;27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Criando um plano de ação:    </a:t>
            </a:r>
            <a:r>
              <a:rPr lang="pt-BR"/>
              <a:t>https://jamboard.google.com/d/1mvjoGd2Xdh6KOSG7sYJg-9UP06DzcKvMAUT7iB0PbJY/edit?usp=sharing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Pedir que comitês de estados diferentes se pronunciem </a:t>
            </a:r>
            <a:endParaRPr/>
          </a:p>
        </p:txBody>
      </p:sp>
      <p:sp>
        <p:nvSpPr>
          <p:cNvPr id="304" name="Google Shape;304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Pedir que comitês de estados diferentes se pronunciem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4" name="Google Shape;314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Pedir que comitês de estados diferentes se pronunciem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3" name="Google Shape;32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  <p:sp>
        <p:nvSpPr>
          <p:cNvPr id="331" name="Google Shape;33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Trabalhar escala e soluções com os integrantes. </a:t>
            </a:r>
            <a:endParaRPr/>
          </a:p>
        </p:txBody>
      </p:sp>
      <p:sp>
        <p:nvSpPr>
          <p:cNvPr id="340" name="Google Shape;340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Trabalhar escala e soluções com os integrantes.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3" name="Google Shape;353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Trabalhar escala e soluções com os integrantes.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6" name="Google Shape;366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d41924bb5_0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11d41924bb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Trabalhar escala e soluções com os integrantes.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9" name="Google Shape;37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1dc2780ccd_2_5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 sz="1400"/>
              <a:t>Recap do papel deles em 2022 e a estratégia para chegarmos lá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comunicação - oportunidades (programa mantenedor e ações) e resultados das ações + testar melhor canal e tom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sponsor local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reconhecimento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ações na região (diversidade de: formatos, temas, dias e horários)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fomento do comitê 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400"/>
              <a:t>nos dois próximos encontros vamos aprofundar estes o que fazer e como, ok?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/>
          </a:p>
        </p:txBody>
      </p:sp>
      <p:sp>
        <p:nvSpPr>
          <p:cNvPr id="391" name="Google Shape;391;g11dc2780ccd_2_5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8" name="Google Shape;408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7" name="Google Shape;417;p24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7" name="Google Shape;45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dc2780ccd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11dc2780cc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1dc2780ccd_0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11dc2780ccd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300"/>
              <a:t>19% dos ex-mantenedores deixou de contribuir por problemas pessoais. Nota-se que 41% deixou de participar por </a:t>
            </a:r>
            <a:r>
              <a:rPr b="1" lang="pt-BR" sz="1300"/>
              <a:t>esquecimento ou falta de incentivo da Nestlé</a:t>
            </a:r>
            <a:r>
              <a:rPr lang="pt-BR" sz="1300"/>
              <a:t>, ressaltando a importância de se trabalhar melhor a comunicação.</a:t>
            </a:r>
            <a:endParaRPr sz="7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dc2780ccd_0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11dc2780ccd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Comunicação e oportunidade certa para cada um (na sua região, dia e horário, tipo de ação e de público)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aa0280b5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aa0280b5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1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Prepara a rede para pescar este povo!! Tem gente querendo atuar com vocês!! Bora encontrar e engajar este pessoal nas atividades. Pontos de partida para este engajamento: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comunicar - teste quais canais funcionam melhor na sua realidade, e o tom da comunicação, ok?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crie dinâmicas dentro do seu time para estimular o crescimento do nr de voluntários no seu comitê/unidade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encontre um sponsor e deixe uma pessoa do seu comitê destacada para seu "coaching de voluntariado" deste sponsor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Visibilize as ações: antes, durante e depois de acontecerem. Resultados trazem conforto para quem fez e engajamento para novos voluntários. Por isso capriche nas fotos, na acurácia dos números reportados, na demonstração do impacto gerado.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Traga depoimentos da Instituição, dos beneficiados e dos voluntários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Reconheça com selos e por meio do chat seus melhores voluntários ou ações/atividades inovadoras, de impacto e/ou de fácil replicação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0" name="Google Shape;510;p15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23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Vic, temos resposta do RH?</a:t>
            </a:r>
            <a:endParaRPr/>
          </a:p>
        </p:txBody>
      </p:sp>
      <p:sp>
        <p:nvSpPr>
          <p:cNvPr id="526" name="Google Shape;526;p23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1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Em quais momentos creem que podemos realizar ações de arrecadação?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Que tal já iniciarmos uma ação de páscoa em cada comitê?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E já mapearmos com o RH se teremos vacinação neste ano e iniciarmos com comunicação uma campanha para entrega de Livros, alimentos e agasalhos (ou adapte para sua realidade, como foi o caso de Fortaleza ano passado)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Dia das Crianças?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Dia de Doar? Era forte no passado na Nestlé. Bora retomar? https://diadedoar.org.br/conheca/#:~:text=Em%202022%2C%20no%20dia%2029,hashtag%20%23diadedoar%20nas%20m%C3%ADdias%20sociais.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0" name="Google Shape;540;p16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1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categoria beneficiados - crianças</a:t>
            </a:r>
            <a:endParaRPr/>
          </a:p>
        </p:txBody>
      </p:sp>
      <p:sp>
        <p:nvSpPr>
          <p:cNvPr id="552" name="Google Shape;552;p17:notes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0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2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>
                <a:solidFill>
                  <a:srgbClr val="FF0000"/>
                </a:solidFill>
              </a:rPr>
              <a:t>Que acha de investigarmos isso no 2o encontro?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Investigar e aprofundar com eles pois 17,5% dos respondentes era voluntário.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Vocês sentiram o programa deste mesmo modo?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Como podemos gerar mais integração?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Que tipo de preparo precisam? Em que formato? Com que frequência gostariam?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pt-BR"/>
              <a:t>De que tipo de feedback sentem falta? De quem? Em que formato e frequência?</a:t>
            </a:r>
            <a:endParaRPr/>
          </a:p>
        </p:txBody>
      </p:sp>
      <p:sp>
        <p:nvSpPr>
          <p:cNvPr id="565" name="Google Shape;565;p20:notes"/>
          <p:cNvSpPr txBox="1"/>
          <p:nvPr>
            <p:ph idx="12" type="sldNum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8" name="Google Shape;578;p2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7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4" name="Google Shape;594;p27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dc2780ccd_2_3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11dc2780ccd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/>
              <a:t>Sugestões dos comitês para ações de visibilidade e aproximação regional: </a:t>
            </a:r>
            <a:r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https://slice.wbrain.me/#/board/QQrIHTxCaZ1CQTiU9v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regeneração</a:t>
            </a:r>
            <a:br>
              <a:rPr lang="pt-BR"/>
            </a:br>
            <a:endParaRPr/>
          </a:p>
        </p:txBody>
      </p:sp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d41924bb5_0_3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11d41924bb5_0_3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cardápio pode ser muito maior!!! E temos estrutura para apoiar em muita coisa!</a:t>
            </a:r>
            <a:endParaRPr/>
          </a:p>
        </p:txBody>
      </p:sp>
      <p:sp>
        <p:nvSpPr>
          <p:cNvPr id="250" name="Google Shape;250;g11d41924bb5_0_3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aa0280b54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11aa0280b54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O cardápio pode ser muito maior!!! E temos estrutura para apoiar em muita coisa!</a:t>
            </a:r>
            <a:endParaRPr/>
          </a:p>
        </p:txBody>
      </p:sp>
      <p:sp>
        <p:nvSpPr>
          <p:cNvPr id="264" name="Google Shape;264;g11aa0280b54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1d41924bb5_0_19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" name="Google Shape;15;g11d41924bb5_0_19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" name="Google Shape;16;g11d41924bb5_0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1d41924bb5_0_220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11d41924bb5_0_220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1d41924bb5_0_2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1d41924bb5_0_2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3" name="Google Shape;63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showMasterSp="0">
  <p:cSld name="1_Title Only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8"/>
          <p:cNvSpPr txBox="1"/>
          <p:nvPr>
            <p:ph type="title"/>
          </p:nvPr>
        </p:nvSpPr>
        <p:spPr>
          <a:xfrm>
            <a:off x="4028045" y="906395"/>
            <a:ext cx="4135908" cy="461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333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8"/>
          <p:cNvSpPr txBox="1"/>
          <p:nvPr>
            <p:ph idx="11" type="ftr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" name="Google Shape;69;p68"/>
          <p:cNvSpPr txBox="1"/>
          <p:nvPr>
            <p:ph idx="10" type="dt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0" name="Google Shape;70;p68"/>
          <p:cNvSpPr txBox="1"/>
          <p:nvPr>
            <p:ph idx="12" type="sldNum"/>
          </p:nvPr>
        </p:nvSpPr>
        <p:spPr>
          <a:xfrm>
            <a:off x="9007293" y="6505474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092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d41924bb5_0_28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11d41924bb5_0_28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g11d41924bb5_0_28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2_Title Only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1"/>
          <p:cNvSpPr txBox="1"/>
          <p:nvPr>
            <p:ph type="title"/>
          </p:nvPr>
        </p:nvSpPr>
        <p:spPr>
          <a:xfrm>
            <a:off x="4028045" y="906395"/>
            <a:ext cx="4135908" cy="461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333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71"/>
          <p:cNvSpPr txBox="1"/>
          <p:nvPr>
            <p:ph idx="11" type="ftr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2" name="Google Shape;82;p71"/>
          <p:cNvSpPr txBox="1"/>
          <p:nvPr>
            <p:ph idx="10" type="dt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3" name="Google Shape;83;p71"/>
          <p:cNvSpPr txBox="1"/>
          <p:nvPr>
            <p:ph idx="12" type="sldNum"/>
          </p:nvPr>
        </p:nvSpPr>
        <p:spPr>
          <a:xfrm>
            <a:off x="9007293" y="6505474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092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7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7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7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1d41924bb5_0_18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9" name="Google Shape;19;g11d41924bb5_0_18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0" name="Google Shape;20;g11d41924bb5_0_1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" name="Google Shape;106;p7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7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7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0" name="Google Shape;120;p7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7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8" name="Google Shape;128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7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8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6" name="Google Shape;15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0"/>
          <p:cNvSpPr txBox="1"/>
          <p:nvPr>
            <p:ph type="title"/>
          </p:nvPr>
        </p:nvSpPr>
        <p:spPr>
          <a:xfrm>
            <a:off x="4028045" y="906395"/>
            <a:ext cx="4135908" cy="461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333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0"/>
          <p:cNvSpPr txBox="1"/>
          <p:nvPr>
            <p:ph idx="11" type="ftr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2" name="Google Shape;162;p40"/>
          <p:cNvSpPr txBox="1"/>
          <p:nvPr>
            <p:ph idx="10" type="dt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3" name="Google Shape;163;p40"/>
          <p:cNvSpPr txBox="1"/>
          <p:nvPr>
            <p:ph idx="12" type="sldNum"/>
          </p:nvPr>
        </p:nvSpPr>
        <p:spPr>
          <a:xfrm>
            <a:off x="9007293" y="6505474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092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showMasterSp="0" type="obj">
  <p:cSld name="OBJECT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0"/>
          <p:cNvSpPr txBox="1"/>
          <p:nvPr>
            <p:ph type="title"/>
          </p:nvPr>
        </p:nvSpPr>
        <p:spPr>
          <a:xfrm>
            <a:off x="4028045" y="906395"/>
            <a:ext cx="4135908" cy="461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1" i="0" sz="333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0"/>
          <p:cNvSpPr txBox="1"/>
          <p:nvPr>
            <p:ph idx="11" type="ftr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7" name="Google Shape;167;p70"/>
          <p:cNvSpPr txBox="1"/>
          <p:nvPr>
            <p:ph idx="10" type="dt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68" name="Google Shape;168;p70"/>
          <p:cNvSpPr txBox="1"/>
          <p:nvPr>
            <p:ph idx="12" type="sldNum"/>
          </p:nvPr>
        </p:nvSpPr>
        <p:spPr>
          <a:xfrm>
            <a:off x="9007293" y="6505474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 sz="1092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d41924bb5_0_189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" name="Google Shape;23;g11d41924bb5_0_1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1d41924bb5_0_19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11d41924bb5_0_196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11d41924bb5_0_196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11d41924bb5_0_1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1d41924bb5_0_20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11d41924bb5_0_2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1d41924bb5_0_204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11d41924bb5_0_204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1d41924bb5_0_2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1d41924bb5_0_20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11d41924bb5_0_2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d41924bb5_0_21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11d41924bb5_0_21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11d41924bb5_0_21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11d41924bb5_0_211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11d41924bb5_0_2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d41924bb5_0_217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11d41924bb5_0_2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1d41924bb5_0_1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1d41924bb5_0_1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1d41924bb5_0_1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hyperlink" Target="https://docs.google.com/spreadsheets/d/1lFTUXYKV4n6SFavSUCYrJIGsVQnPHF3f/edit?usp=drive_web&amp;ouid=101642503568919014283&amp;rtpof=true" TargetMode="External"/><Relationship Id="rId6" Type="http://schemas.openxmlformats.org/officeDocument/2006/relationships/hyperlink" Target="https://docs.google.com/spreadsheets/d/1lFTUXYKV4n6SFavSUCYrJIGsVQnPHF3f/edit?usp=drive_web&amp;ouid=101642503568919014283&amp;rtpof=true" TargetMode="External"/><Relationship Id="rId7" Type="http://schemas.openxmlformats.org/officeDocument/2006/relationships/hyperlink" Target="https://docs.google.com/spreadsheets/d/1lFTUXYKV4n6SFavSUCYrJIGsVQnPHF3f/edit?usp=drive_web&amp;ouid=101642503568919014283&amp;rtpof=tru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hyperlink" Target="https://jamboard.google.com/d/1mvjoGd2Xdh6KOSG7sYJg-9UP06DzcKvMAUT7iB0PbJY/edit?usp=sharing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Relationship Id="rId4" Type="http://schemas.openxmlformats.org/officeDocument/2006/relationships/image" Target="../media/image24.jpg"/><Relationship Id="rId5" Type="http://schemas.openxmlformats.org/officeDocument/2006/relationships/image" Target="../media/image33.jpg"/><Relationship Id="rId6" Type="http://schemas.openxmlformats.org/officeDocument/2006/relationships/image" Target="../media/image29.jp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image" Target="../media/image40.jpg"/><Relationship Id="rId5" Type="http://schemas.openxmlformats.org/officeDocument/2006/relationships/image" Target="../media/image42.jpg"/><Relationship Id="rId6" Type="http://schemas.openxmlformats.org/officeDocument/2006/relationships/image" Target="../media/image32.jp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1.png"/><Relationship Id="rId5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jpg"/><Relationship Id="rId4" Type="http://schemas.openxmlformats.org/officeDocument/2006/relationships/image" Target="../media/image39.jpg"/><Relationship Id="rId5" Type="http://schemas.openxmlformats.org/officeDocument/2006/relationships/image" Target="../media/image21.gif"/><Relationship Id="rId6" Type="http://schemas.openxmlformats.org/officeDocument/2006/relationships/image" Target="../media/image51.png"/><Relationship Id="rId7" Type="http://schemas.openxmlformats.org/officeDocument/2006/relationships/image" Target="../media/image27.png"/><Relationship Id="rId8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9.png"/><Relationship Id="rId7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jpg"/><Relationship Id="rId4" Type="http://schemas.openxmlformats.org/officeDocument/2006/relationships/chart" Target="../charts/chart1.xml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g"/><Relationship Id="rId4" Type="http://schemas.openxmlformats.org/officeDocument/2006/relationships/chart" Target="../charts/chart2.xml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image" Target="../media/image52.jpg"/><Relationship Id="rId5" Type="http://schemas.openxmlformats.org/officeDocument/2006/relationships/chart" Target="../charts/chart3.xml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4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hyperlink" Target="https://voluntariarfazbem.v2v.net/pt-BR/pages/e37dcfdb-30fd-434f-9657-07bc0d17a044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1dc2780ccd_2_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032"/>
            <a:ext cx="12191993" cy="6332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1dc2780ccd_2_231"/>
          <p:cNvSpPr/>
          <p:nvPr/>
        </p:nvSpPr>
        <p:spPr>
          <a:xfrm>
            <a:off x="10440833" y="4697167"/>
            <a:ext cx="1180500" cy="21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g11dc2780ccd_2_2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417"/>
            <a:ext cx="12418285" cy="693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1dc2780ccd_2_231"/>
          <p:cNvPicPr preferRelativeResize="0"/>
          <p:nvPr/>
        </p:nvPicPr>
        <p:blipFill rotWithShape="1">
          <a:blip r:embed="rId5">
            <a:alphaModFix/>
          </a:blip>
          <a:srcRect b="4435" l="0" r="0" t="4437"/>
          <a:stretch/>
        </p:blipFill>
        <p:spPr>
          <a:xfrm>
            <a:off x="8354058" y="2238511"/>
            <a:ext cx="1774800" cy="179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7" name="Google Shape;177;g11dc2780ccd_2_2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90775" y="1619198"/>
            <a:ext cx="8995226" cy="32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-25300" y="5479525"/>
            <a:ext cx="12192000" cy="1378500"/>
          </a:xfrm>
          <a:prstGeom prst="roundRect">
            <a:avLst>
              <a:gd fmla="val 0" name="adj"/>
            </a:avLst>
          </a:prstGeom>
          <a:solidFill>
            <a:srgbClr val="D500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9"/>
          <p:cNvSpPr txBox="1"/>
          <p:nvPr>
            <p:ph type="title"/>
          </p:nvPr>
        </p:nvSpPr>
        <p:spPr>
          <a:xfrm>
            <a:off x="2717781" y="4348178"/>
            <a:ext cx="111783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pt-BR" sz="6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Aç</a:t>
            </a:r>
            <a:r>
              <a:rPr lang="pt-BR" sz="6600">
                <a:latin typeface="Quattrocento Sans"/>
                <a:ea typeface="Quattrocento Sans"/>
                <a:cs typeface="Quattrocento Sans"/>
                <a:sym typeface="Quattrocento Sans"/>
              </a:rPr>
              <a:t>ões de regeneração 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2" name="Google Shape;282;p19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 rotWithShape="1">
          <a:blip r:embed="rId4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166582" y="1295028"/>
            <a:ext cx="11808235" cy="423958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pt-BR" sz="4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Revendo a ferramenta de qualificação do planejamento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Link para o trabalho: </a:t>
            </a:r>
            <a:r>
              <a:rPr b="0" i="0" lang="pt-BR" sz="240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</a:t>
            </a:r>
            <a:r>
              <a:rPr b="0" i="0" lang="pt-BR" sz="2400" u="sng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planilha</a:t>
            </a:r>
            <a:r>
              <a:rPr b="0" i="0" lang="pt-BR" sz="2400" u="sng" cap="none" strike="noStrike">
                <a:solidFill>
                  <a:srgbClr val="0563C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pt-BR" sz="2400" u="sng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Gdrive</a:t>
            </a:r>
            <a:r>
              <a:rPr b="0" i="0" lang="pt-BR" sz="240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b="0" i="0" sz="3600" u="none" cap="none" strike="noStrike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1115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Noto Sans Symbols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575" y="-118975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9"/>
          <p:cNvSpPr txBox="1"/>
          <p:nvPr/>
        </p:nvSpPr>
        <p:spPr>
          <a:xfrm flipH="1" rot="10800000">
            <a:off x="2130467" y="1156633"/>
            <a:ext cx="75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9"/>
          <p:cNvSpPr txBox="1"/>
          <p:nvPr/>
        </p:nvSpPr>
        <p:spPr>
          <a:xfrm>
            <a:off x="0" y="1485875"/>
            <a:ext cx="115812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Atividade: Criando um plano de ação </a:t>
            </a:r>
            <a:endParaRPr b="1" i="0" sz="4100" u="none" cap="none" strike="noStrike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lang="pt-BR" sz="41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https://jamboard.google.com/d/1mvjoGd2Xdh6KOSG7sYJg-9UP06DzcKvMAUT7iB0PbJY/edit?usp=sharing</a:t>
            </a:r>
            <a:endParaRPr b="1" i="0" sz="41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0" name="Google Shape;300;p21"/>
          <p:cNvGraphicFramePr/>
          <p:nvPr/>
        </p:nvGraphicFramePr>
        <p:xfrm>
          <a:off x="391884" y="17891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{77E644F5-2A6C-4418-9E3C-E1D914E6F57A}</a:tableStyleId>
              </a:tblPr>
              <a:tblGrid>
                <a:gridCol w="11625950"/>
              </a:tblGrid>
              <a:tr h="624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pt-BR" sz="28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Atitudes do voluntário para qualificar o diálogo com parceiros no terreno </a:t>
                      </a:r>
                      <a:endParaRPr sz="28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Sinergia do tema com necessidade real: pesquisa antes sobre os parceiros.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O voluntário leva a empresa e sua causa.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Busca um contato em comum.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Não levanta expectativas, compreende os recursos dos </a:t>
                      </a: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  <a:extLst>
                            <a:ext uri="http://customooxmlschemas.google.com/">
                              <go:slidesCustomData xmlns:go="http://customooxmlschemas.google.com/" textRoundtripDataId="13"/>
                            </a:ext>
                          </a:extLst>
                        </a:rPr>
                        <a:t>parceiros.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Escuta ativa e sem julgamento.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Entende as ações e parcerias que já existem. Como se pode atuar de forma complementar.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Se necessário, retorna para o grupo o material do primeiro diálogo.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Propõe uma agenda, ou uma ação.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  <a:tr h="624375">
                <a:tc>
                  <a:txBody>
                    <a:bodyPr/>
                    <a:lstStyle/>
                    <a:p>
                      <a:pPr indent="-571500" lvl="0" marL="57150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pt-BR" sz="20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Explicita responsabilidades do grupo de voluntários e dos parceiros em um plano que só está pronto após a contribuição dos parceiros. </a:t>
                      </a:r>
                      <a:endParaRPr sz="20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hape, rectangle&#10;&#10;Description automatically generated" id="307" name="Google Shape;307;p13"/>
          <p:cNvPicPr preferRelativeResize="0"/>
          <p:nvPr/>
        </p:nvPicPr>
        <p:blipFill rotWithShape="1">
          <a:blip r:embed="rId3">
            <a:alphaModFix/>
          </a:blip>
          <a:srcRect b="1" l="871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3"/>
          <p:cNvSpPr txBox="1"/>
          <p:nvPr/>
        </p:nvSpPr>
        <p:spPr>
          <a:xfrm>
            <a:off x="126467" y="3293205"/>
            <a:ext cx="11581200" cy="213900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“Quando chego na entidade parceira, apresento a minha proposta de ação, se eles não quiserem,  a gente procura outra”.</a:t>
            </a:r>
            <a:endParaRPr b="1" i="0" sz="41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126467" y="132024"/>
            <a:ext cx="11581200" cy="87712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Aprendendo com falas que dizem muito!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olume" id="310" name="Google Shape;3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5" y="1028453"/>
            <a:ext cx="1809736" cy="146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rectangle&#10;&#10;Description automatically generated" id="316" name="Google Shape;316;p28"/>
          <p:cNvPicPr preferRelativeResize="0"/>
          <p:nvPr/>
        </p:nvPicPr>
        <p:blipFill rotWithShape="1">
          <a:blip r:embed="rId3">
            <a:alphaModFix/>
          </a:blip>
          <a:srcRect b="1" l="871" r="0" t="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/>
          <p:nvPr/>
        </p:nvSpPr>
        <p:spPr>
          <a:xfrm>
            <a:off x="126467" y="2667068"/>
            <a:ext cx="11581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“Ali no voluntariado eu sou uma pessoa, não sou um </a:t>
            </a:r>
            <a:r>
              <a:rPr b="1" lang="pt-BR" sz="41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colaborador</a:t>
            </a:r>
            <a:r>
              <a:rPr b="1" i="0" lang="pt-BR" sz="41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da empresa”</a:t>
            </a:r>
            <a:endParaRPr b="1" i="0" sz="41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126467" y="132024"/>
            <a:ext cx="11581200" cy="87712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Aprendendo com falas que dizem muito!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olume" id="319" name="Google Shape;31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5" y="1028453"/>
            <a:ext cx="1809736" cy="146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ape, rectangle&#10;&#10;Description automatically generated" id="325" name="Google Shape;325;p29"/>
          <p:cNvPicPr preferRelativeResize="0"/>
          <p:nvPr/>
        </p:nvPicPr>
        <p:blipFill rotWithShape="1">
          <a:blip r:embed="rId3">
            <a:alphaModFix/>
          </a:blip>
          <a:srcRect b="1" l="871" r="0" t="0"/>
          <a:stretch/>
        </p:blipFill>
        <p:spPr>
          <a:xfrm>
            <a:off x="-42965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9"/>
          <p:cNvSpPr txBox="1"/>
          <p:nvPr/>
        </p:nvSpPr>
        <p:spPr>
          <a:xfrm>
            <a:off x="126467" y="2667068"/>
            <a:ext cx="11581200" cy="150806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“Até chegar na instituição nós não sabíamos nada sobre ela… foi uma surpresa nossa”</a:t>
            </a:r>
            <a:endParaRPr b="1" i="0" sz="41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9"/>
          <p:cNvSpPr txBox="1"/>
          <p:nvPr/>
        </p:nvSpPr>
        <p:spPr>
          <a:xfrm>
            <a:off x="126467" y="132024"/>
            <a:ext cx="11581200" cy="87712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Aprendendo com falas que dizem muito!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olume" id="328" name="Google Shape;32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5" y="1028453"/>
            <a:ext cx="1809736" cy="1466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everal hands raised and ready to answer a question" id="334" name="Google Shape;3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740" y="173831"/>
            <a:ext cx="9753600" cy="651033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"/>
          <p:cNvSpPr txBox="1"/>
          <p:nvPr/>
        </p:nvSpPr>
        <p:spPr>
          <a:xfrm>
            <a:off x="4965430" y="629268"/>
            <a:ext cx="6424864" cy="128616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Mobilização de Voluntários</a:t>
            </a:r>
            <a:endParaRPr b="0" i="0" sz="3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36" name="Google Shape;336;p22"/>
          <p:cNvSpPr/>
          <p:nvPr/>
        </p:nvSpPr>
        <p:spPr>
          <a:xfrm>
            <a:off x="4965463" y="2464226"/>
            <a:ext cx="6424800" cy="3766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Lideranças.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Plano de comunicação.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Aproveitar instâncias já existentes de comunicação.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Dar a luz para quem faz: reconhecer.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Desafiar.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Mobilizar pela causa. </a:t>
            </a:r>
            <a:endParaRPr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127000" lvl="0" marL="342900" marR="0" rtl="0" algn="l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Tangibilizar ações e seus resultados. </a:t>
            </a:r>
            <a:endParaRPr b="0" i="0" sz="20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3" name="Google Shape;343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4" name="Google Shape;344;p30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163193" y="167422"/>
            <a:ext cx="3789950" cy="238759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Mobilização de Voluntários</a:t>
            </a:r>
            <a:endParaRPr b="0" i="0" sz="3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4676535" y="265621"/>
            <a:ext cx="6818263" cy="196973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 pessoas da empresa conhecem o programa de voluntariado e o percebem como uma ferramenta de valor para o negócio. 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Marker with solid fill" id="347" name="Google Shape;3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4407" y="24193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4087" y="3333735"/>
            <a:ext cx="8224720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0"/>
          <p:cNvSpPr txBox="1"/>
          <p:nvPr/>
        </p:nvSpPr>
        <p:spPr>
          <a:xfrm>
            <a:off x="163193" y="4824002"/>
            <a:ext cx="6818263" cy="67706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Solução: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6" name="Google Shape;356;p3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57" name="Google Shape;357;p31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163193" y="167422"/>
            <a:ext cx="3789950" cy="238759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Mobilização de Voluntários</a:t>
            </a:r>
            <a:endParaRPr b="0" i="0" sz="3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59" name="Google Shape;359;p31"/>
          <p:cNvSpPr txBox="1"/>
          <p:nvPr/>
        </p:nvSpPr>
        <p:spPr>
          <a:xfrm>
            <a:off x="4676535" y="265621"/>
            <a:ext cx="6818263" cy="196973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É importante que a área de gestão de pessoas/RH esteja envolvida na mobilização e avaliação do voluntariado. Na minha empresa: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Marker with solid fill" id="360" name="Google Shape;3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4407" y="24193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4087" y="3333735"/>
            <a:ext cx="8224720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/>
          <p:nvPr/>
        </p:nvSpPr>
        <p:spPr>
          <a:xfrm>
            <a:off x="163193" y="4824002"/>
            <a:ext cx="6818263" cy="67706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Solução: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9" name="Google Shape;369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70" name="Google Shape;370;p32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163193" y="167422"/>
            <a:ext cx="3789950" cy="238759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Mobilização de Voluntários</a:t>
            </a:r>
            <a:endParaRPr b="0" i="0" sz="3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4676535" y="265621"/>
            <a:ext cx="6818263" cy="196973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É imprescindível que as lideranças estejam envolvidas na mobilização e reconhecimento do voluntariado. Na minha empresa: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Marker with solid fill" id="373" name="Google Shape;3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4407" y="24193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4087" y="3333735"/>
            <a:ext cx="8224720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2"/>
          <p:cNvSpPr txBox="1"/>
          <p:nvPr/>
        </p:nvSpPr>
        <p:spPr>
          <a:xfrm>
            <a:off x="163193" y="4824002"/>
            <a:ext cx="6818263" cy="67706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Solução: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11d41924bb5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9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1d41924bb5_0_55"/>
          <p:cNvSpPr txBox="1"/>
          <p:nvPr/>
        </p:nvSpPr>
        <p:spPr>
          <a:xfrm flipH="1" rot="10800000">
            <a:off x="2130467" y="597333"/>
            <a:ext cx="75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1d41924bb5_0_55"/>
          <p:cNvSpPr txBox="1"/>
          <p:nvPr/>
        </p:nvSpPr>
        <p:spPr>
          <a:xfrm>
            <a:off x="433867" y="223633"/>
            <a:ext cx="1158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Impacto Social por meio do propósito e colaboração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11d41924bb5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1d41924bb5_0_55"/>
          <p:cNvSpPr txBox="1"/>
          <p:nvPr/>
        </p:nvSpPr>
        <p:spPr>
          <a:xfrm>
            <a:off x="2309400" y="4559400"/>
            <a:ext cx="7573200" cy="10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Comitês de Voluntariado - Encontro 3 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1d41924bb5_0_55"/>
          <p:cNvSpPr txBox="1"/>
          <p:nvPr/>
        </p:nvSpPr>
        <p:spPr>
          <a:xfrm>
            <a:off x="4775875" y="5359800"/>
            <a:ext cx="2282400" cy="477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Nestlé - Março/2022</a:t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d41924bb5_0_55"/>
          <p:cNvSpPr/>
          <p:nvPr/>
        </p:nvSpPr>
        <p:spPr>
          <a:xfrm>
            <a:off x="3700350" y="1327550"/>
            <a:ext cx="4753200" cy="323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11d41924bb5_0_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8701" y="1478738"/>
            <a:ext cx="4374601" cy="29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1d41924bb5_0_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2" name="Google Shape;382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163193" y="167422"/>
            <a:ext cx="3789950" cy="238759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anchorCtr="0" anchor="ctr" bIns="22850" lIns="45700" spcFirstLastPara="1" rIns="45700" wrap="square" tIns="228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Mobilização de Voluntários</a:t>
            </a:r>
            <a:endParaRPr b="0" i="0" sz="3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5" name="Google Shape;385;p33"/>
          <p:cNvSpPr txBox="1"/>
          <p:nvPr/>
        </p:nvSpPr>
        <p:spPr>
          <a:xfrm>
            <a:off x="4676535" y="265621"/>
            <a:ext cx="6818263" cy="153884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Em meu ambiente de trabalho é percebido como um orgulho ser voluntário(a) do programa de voluntariado.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Marker with solid fill" id="386" name="Google Shape;3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4407" y="24193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4087" y="3333735"/>
            <a:ext cx="8224720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 txBox="1"/>
          <p:nvPr/>
        </p:nvSpPr>
        <p:spPr>
          <a:xfrm>
            <a:off x="163193" y="4824002"/>
            <a:ext cx="6818263" cy="67706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Solução: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0037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ild with headgear" id="393" name="Google Shape;393;g11dc2780ccd_2_541"/>
          <p:cNvPicPr preferRelativeResize="0"/>
          <p:nvPr/>
        </p:nvPicPr>
        <p:blipFill rotWithShape="1">
          <a:blip r:embed="rId3">
            <a:alphaModFix amt="35000"/>
          </a:blip>
          <a:srcRect b="5871" l="0" r="0" t="9882"/>
          <a:stretch/>
        </p:blipFill>
        <p:spPr>
          <a:xfrm>
            <a:off x="325975" y="183300"/>
            <a:ext cx="11496875" cy="646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1dc2780ccd_2_541"/>
          <p:cNvSpPr txBox="1"/>
          <p:nvPr/>
        </p:nvSpPr>
        <p:spPr>
          <a:xfrm>
            <a:off x="692241" y="122125"/>
            <a:ext cx="573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pt-BR" sz="4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KPIs 2022: orientações de como medir</a:t>
            </a:r>
            <a:endParaRPr b="1" i="0" sz="44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5" name="Google Shape;395;g11dc2780ccd_2_541"/>
          <p:cNvSpPr txBox="1"/>
          <p:nvPr/>
        </p:nvSpPr>
        <p:spPr>
          <a:xfrm>
            <a:off x="687588" y="2067987"/>
            <a:ext cx="4701560" cy="3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-- Recuperar </a:t>
            </a:r>
            <a:r>
              <a:rPr lang="pt-BR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10% de investimento perdido de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mantenedores.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1143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-- </a:t>
            </a:r>
            <a:r>
              <a:rPr lang="pt-BR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Dobrar o número de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colaboradores ativos no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progr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ama de voluntariado </a:t>
            </a:r>
            <a:endParaRPr b="0" i="0" sz="2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(de </a:t>
            </a:r>
            <a:r>
              <a:rPr lang="pt-BR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5"/>
                  </a:ext>
                </a:extLst>
              </a:rPr>
              <a:t>321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 </a:t>
            </a:r>
            <a:r>
              <a:rPr lang="pt-BR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ao final de 2021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para </a:t>
            </a:r>
            <a:r>
              <a:rPr lang="pt-BR" sz="2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642</a:t>
            </a:r>
            <a:r>
              <a:rPr b="0" i="0" lang="pt-BR" sz="2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em dezembro de 2022)</a:t>
            </a:r>
            <a:endParaRPr b="0" i="0" sz="2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6" name="Google Shape;396;g11dc2780ccd_2_541"/>
          <p:cNvSpPr/>
          <p:nvPr/>
        </p:nvSpPr>
        <p:spPr>
          <a:xfrm>
            <a:off x="5761217" y="2672409"/>
            <a:ext cx="3072300" cy="307230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11dc2780ccd_2_541"/>
          <p:cNvSpPr/>
          <p:nvPr/>
        </p:nvSpPr>
        <p:spPr>
          <a:xfrm>
            <a:off x="7996859" y="0"/>
            <a:ext cx="4198060" cy="3650200"/>
          </a:xfrm>
          <a:custGeom>
            <a:rect b="b" l="l" r="r" t="t"/>
            <a:pathLst>
              <a:path extrusionOk="0" h="3650200" w="419806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art on a dartboard" id="398" name="Google Shape;398;g11dc2780ccd_2_541"/>
          <p:cNvPicPr preferRelativeResize="0"/>
          <p:nvPr/>
        </p:nvPicPr>
        <p:blipFill rotWithShape="1">
          <a:blip r:embed="rId4">
            <a:alphaModFix/>
          </a:blip>
          <a:srcRect b="0" l="33248" r="0" t="0"/>
          <a:stretch/>
        </p:blipFill>
        <p:spPr>
          <a:xfrm>
            <a:off x="5925809" y="2837001"/>
            <a:ext cx="2743543" cy="2743543"/>
          </a:xfrm>
          <a:custGeom>
            <a:rect b="b" l="l" r="r" t="t"/>
            <a:pathLst>
              <a:path extrusionOk="0" h="2880360" w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Empty gym with a barbell on the floor" id="399" name="Google Shape;399;g11dc2780ccd_2_541"/>
          <p:cNvPicPr preferRelativeResize="0"/>
          <p:nvPr/>
        </p:nvPicPr>
        <p:blipFill rotWithShape="1">
          <a:blip r:embed="rId5">
            <a:alphaModFix/>
          </a:blip>
          <a:srcRect b="0" l="22762" r="0" t="0"/>
          <a:stretch/>
        </p:blipFill>
        <p:spPr>
          <a:xfrm>
            <a:off x="8160603" y="2"/>
            <a:ext cx="4034316" cy="3486455"/>
          </a:xfrm>
          <a:custGeom>
            <a:rect b="b" l="l" r="r" t="t"/>
            <a:pathLst>
              <a:path extrusionOk="0" h="3486455" w="4034316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00" name="Google Shape;400;g11dc2780ccd_2_541"/>
          <p:cNvSpPr/>
          <p:nvPr/>
        </p:nvSpPr>
        <p:spPr>
          <a:xfrm>
            <a:off x="8964334" y="4032250"/>
            <a:ext cx="3227666" cy="2825750"/>
          </a:xfrm>
          <a:custGeom>
            <a:rect b="b" l="l" r="r" t="t"/>
            <a:pathLst>
              <a:path extrusionOk="0" h="2825750" w="3227666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in boxing gym" id="401" name="Google Shape;401;g11dc2780ccd_2_541"/>
          <p:cNvPicPr preferRelativeResize="0"/>
          <p:nvPr/>
        </p:nvPicPr>
        <p:blipFill rotWithShape="1">
          <a:blip r:embed="rId6">
            <a:alphaModFix/>
          </a:blip>
          <a:srcRect b="10" l="11585" r="11584" t="0"/>
          <a:stretch/>
        </p:blipFill>
        <p:spPr>
          <a:xfrm>
            <a:off x="9129290" y="4197216"/>
            <a:ext cx="3062710" cy="2660795"/>
          </a:xfrm>
          <a:custGeom>
            <a:rect b="b" l="l" r="r" t="t"/>
            <a:pathLst>
              <a:path extrusionOk="0" h="2660795" w="3062710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02" name="Google Shape;402;g11dc2780ccd_2_541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11dc2780ccd_2_5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1dc2780ccd_2_541"/>
          <p:cNvPicPr preferRelativeResize="0"/>
          <p:nvPr/>
        </p:nvPicPr>
        <p:blipFill rotWithShape="1">
          <a:blip r:embed="rId8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1" name="Google Shape;411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4"/>
          <p:cNvSpPr txBox="1"/>
          <p:nvPr/>
        </p:nvSpPr>
        <p:spPr>
          <a:xfrm>
            <a:off x="490947" y="1809770"/>
            <a:ext cx="4464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 que os comitês podem fazer para</a:t>
            </a:r>
            <a:r>
              <a:rPr b="1" lang="pt-BR" sz="2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continuar</a:t>
            </a: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firmes e atuantes durante o ano? 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Doubtful man in pink background" id="414" name="Google Shape;4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6395" y="800100"/>
            <a:ext cx="5983605" cy="3989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6" cy="6920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24"/>
          <p:cNvGrpSpPr/>
          <p:nvPr/>
        </p:nvGrpSpPr>
        <p:grpSpPr>
          <a:xfrm>
            <a:off x="0" y="3276752"/>
            <a:ext cx="4346467" cy="639485"/>
            <a:chOff x="0" y="1692275"/>
            <a:chExt cx="6422085" cy="1054560"/>
          </a:xfrm>
        </p:grpSpPr>
        <p:sp>
          <p:nvSpPr>
            <p:cNvPr id="421" name="Google Shape;421;p24"/>
            <p:cNvSpPr/>
            <p:nvPr/>
          </p:nvSpPr>
          <p:spPr>
            <a:xfrm>
              <a:off x="1136650" y="1692275"/>
              <a:ext cx="5285435" cy="1054560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0" y="1692275"/>
              <a:ext cx="6016800" cy="1050900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40"/>
                <a:buFont typeface="Arial"/>
                <a:buNone/>
              </a:pPr>
              <a:r>
                <a:rPr b="0" i="0" lang="pt-BR" sz="194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Feedbacks</a:t>
              </a:r>
              <a:endPara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3" name="Google Shape;42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FAA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2"/>
          <p:cNvSpPr txBox="1"/>
          <p:nvPr/>
        </p:nvSpPr>
        <p:spPr>
          <a:xfrm>
            <a:off x="2142904" y="4522156"/>
            <a:ext cx="7577574" cy="1363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pt-BR" sz="4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Vocês estão preparados</a:t>
            </a:r>
            <a:r>
              <a:rPr b="1" i="0" lang="pt-BR" sz="6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?</a:t>
            </a:r>
            <a:endParaRPr b="1" i="0" sz="4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30" name="Google Shape;430;p62"/>
          <p:cNvSpPr/>
          <p:nvPr/>
        </p:nvSpPr>
        <p:spPr>
          <a:xfrm>
            <a:off x="-6" y="561316"/>
            <a:ext cx="1762956" cy="3182112"/>
          </a:xfrm>
          <a:custGeom>
            <a:rect b="b" l="l" r="r" t="t"/>
            <a:pathLst>
              <a:path extrusionOk="0" h="3182112" w="1762956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oman in a market" id="431" name="Google Shape;431;p62"/>
          <p:cNvPicPr preferRelativeResize="0"/>
          <p:nvPr/>
        </p:nvPicPr>
        <p:blipFill rotWithShape="1">
          <a:blip r:embed="rId3">
            <a:alphaModFix/>
          </a:blip>
          <a:srcRect b="-1" l="32349" r="30252" t="0"/>
          <a:stretch/>
        </p:blipFill>
        <p:spPr>
          <a:xfrm>
            <a:off x="-6" y="725908"/>
            <a:ext cx="1598364" cy="2852928"/>
          </a:xfrm>
          <a:custGeom>
            <a:rect b="b" l="l" r="r" t="t"/>
            <a:pathLst>
              <a:path extrusionOk="0" h="2852928" w="1598364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2" name="Google Shape;432;p62"/>
          <p:cNvSpPr/>
          <p:nvPr/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and holding a plant" id="433" name="Google Shape;433;p62"/>
          <p:cNvPicPr preferRelativeResize="0"/>
          <p:nvPr/>
        </p:nvPicPr>
        <p:blipFill rotWithShape="1">
          <a:blip r:embed="rId4">
            <a:alphaModFix/>
          </a:blip>
          <a:srcRect b="-4" l="0" r="-4" t="0"/>
          <a:stretch/>
        </p:blipFill>
        <p:spPr>
          <a:xfrm>
            <a:off x="2142899" y="725908"/>
            <a:ext cx="2852928" cy="2852928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4" name="Google Shape;434;p62"/>
          <p:cNvSpPr/>
          <p:nvPr/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cking up plastic at the beach" id="435" name="Google Shape;435;p62"/>
          <p:cNvPicPr preferRelativeResize="0"/>
          <p:nvPr/>
        </p:nvPicPr>
        <p:blipFill rotWithShape="1">
          <a:blip r:embed="rId5">
            <a:alphaModFix/>
          </a:blip>
          <a:srcRect b="-1" l="20033" r="13213" t="0"/>
          <a:stretch/>
        </p:blipFill>
        <p:spPr>
          <a:xfrm>
            <a:off x="5525559" y="725908"/>
            <a:ext cx="2852928" cy="2852928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6" name="Google Shape;436;p62"/>
          <p:cNvSpPr/>
          <p:nvPr/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ocket launch" id="437" name="Google Shape;437;p62"/>
          <p:cNvPicPr preferRelativeResize="0"/>
          <p:nvPr/>
        </p:nvPicPr>
        <p:blipFill rotWithShape="1">
          <a:blip r:embed="rId6">
            <a:alphaModFix/>
          </a:blip>
          <a:srcRect b="-1" l="30190" r="3056" t="0"/>
          <a:stretch/>
        </p:blipFill>
        <p:spPr>
          <a:xfrm>
            <a:off x="8937838" y="725908"/>
            <a:ext cx="2852928" cy="2852928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8" name="Google Shape;438;p62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2"/>
          <p:cNvPicPr preferRelativeResize="0"/>
          <p:nvPr/>
        </p:nvPicPr>
        <p:blipFill rotWithShape="1">
          <a:blip r:embed="rId8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46" name="Google Shape;446;p63"/>
          <p:cNvSpPr/>
          <p:nvPr/>
        </p:nvSpPr>
        <p:spPr>
          <a:xfrm flipH="1">
            <a:off x="2212206" y="0"/>
            <a:ext cx="2529723" cy="6858000"/>
          </a:xfrm>
          <a:custGeom>
            <a:rect b="b" l="l" r="r" t="t"/>
            <a:pathLst>
              <a:path extrusionOk="0" h="6858000" w="2529723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4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447" name="Google Shape;447;p63"/>
          <p:cNvSpPr/>
          <p:nvPr/>
        </p:nvSpPr>
        <p:spPr>
          <a:xfrm flipH="1">
            <a:off x="2417551" y="0"/>
            <a:ext cx="2536434" cy="6858000"/>
          </a:xfrm>
          <a:custGeom>
            <a:rect b="b" l="l" r="r" t="t"/>
            <a:pathLst>
              <a:path extrusionOk="0" h="6858000" w="2536434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4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descr="Earth from outer space" id="448" name="Google Shape;448;p63"/>
          <p:cNvPicPr preferRelativeResize="0"/>
          <p:nvPr/>
        </p:nvPicPr>
        <p:blipFill rotWithShape="1">
          <a:blip r:embed="rId3">
            <a:alphaModFix/>
          </a:blip>
          <a:srcRect b="35367" l="0" r="2" t="1086"/>
          <a:stretch/>
        </p:blipFill>
        <p:spPr>
          <a:xfrm>
            <a:off x="2664294" y="-1"/>
            <a:ext cx="9526226" cy="3405188"/>
          </a:xfrm>
          <a:custGeom>
            <a:rect b="b" l="l" r="r" t="t"/>
            <a:pathLst>
              <a:path extrusionOk="0" h="3405188" w="9526226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9" name="Google Shape;449;p63"/>
          <p:cNvSpPr/>
          <p:nvPr/>
        </p:nvSpPr>
        <p:spPr>
          <a:xfrm flipH="1">
            <a:off x="2664294" y="0"/>
            <a:ext cx="1953741" cy="3405188"/>
          </a:xfrm>
          <a:custGeom>
            <a:rect b="b" l="l" r="r" t="t"/>
            <a:pathLst>
              <a:path extrusionOk="0" h="3405188" w="1953741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Descrição gerada automaticamente" id="450" name="Google Shape;450;p63"/>
          <p:cNvPicPr preferRelativeResize="0"/>
          <p:nvPr/>
        </p:nvPicPr>
        <p:blipFill rotWithShape="1">
          <a:blip r:embed="rId4">
            <a:alphaModFix/>
          </a:blip>
          <a:srcRect b="34819" l="0" r="0" t="29452"/>
          <a:stretch/>
        </p:blipFill>
        <p:spPr>
          <a:xfrm>
            <a:off x="6352235" y="3681454"/>
            <a:ext cx="4003156" cy="1481256"/>
          </a:xfrm>
          <a:custGeom>
            <a:rect b="b" l="l" r="r" t="t"/>
            <a:pathLst>
              <a:path extrusionOk="0" h="3405187" w="9531324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51" name="Google Shape;451;p63"/>
          <p:cNvSpPr/>
          <p:nvPr/>
        </p:nvSpPr>
        <p:spPr>
          <a:xfrm flipH="1">
            <a:off x="2660676" y="3452813"/>
            <a:ext cx="2740990" cy="3405187"/>
          </a:xfrm>
          <a:custGeom>
            <a:rect b="b" l="l" r="r" t="t"/>
            <a:pathLst>
              <a:path extrusionOk="0" h="3405187" w="2740990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 with medium confidence" id="452" name="Google Shape;452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91067" y="5656700"/>
            <a:ext cx="989467" cy="104693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3"/>
          <p:cNvSpPr txBox="1"/>
          <p:nvPr/>
        </p:nvSpPr>
        <p:spPr>
          <a:xfrm>
            <a:off x="8082372" y="4690226"/>
            <a:ext cx="169207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D5003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2022</a:t>
            </a:r>
            <a:endParaRPr b="0" i="0" sz="4400" u="none" cap="none" strike="noStrike">
              <a:solidFill>
                <a:srgbClr val="D5003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54" name="Google Shape;454;p63"/>
          <p:cNvSpPr txBox="1"/>
          <p:nvPr/>
        </p:nvSpPr>
        <p:spPr>
          <a:xfrm>
            <a:off x="205525" y="3961345"/>
            <a:ext cx="274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pt-BR" sz="3200" u="none" cap="none" strike="noStrike">
                <a:solidFill>
                  <a:srgbClr val="D5003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Obrigado!</a:t>
            </a:r>
            <a:endParaRPr b="0" i="0" sz="1400" u="none" cap="none" strike="noStrike">
              <a:solidFill>
                <a:srgbClr val="D5003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dk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uba diver and fishes in silhouette" id="460" name="Google Shape;460;p10"/>
          <p:cNvPicPr preferRelativeResize="0"/>
          <p:nvPr/>
        </p:nvPicPr>
        <p:blipFill rotWithShape="1">
          <a:blip r:embed="rId3">
            <a:alphaModFix/>
          </a:blip>
          <a:srcRect b="0" l="9091" r="0" t="23391"/>
          <a:stretch/>
        </p:blipFill>
        <p:spPr>
          <a:xfrm>
            <a:off x="463875" y="260925"/>
            <a:ext cx="11321350" cy="636824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0"/>
          <p:cNvSpPr/>
          <p:nvPr/>
        </p:nvSpPr>
        <p:spPr>
          <a:xfrm rot="-5400000">
            <a:off x="3799868" y="-1534136"/>
            <a:ext cx="4592270" cy="12192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1000">
                <a:srgbClr val="000000">
                  <a:alpha val="28627"/>
                </a:srgbClr>
              </a:gs>
              <a:gs pos="35000">
                <a:srgbClr val="000000">
                  <a:alpha val="44705"/>
                </a:srgbClr>
              </a:gs>
              <a:gs pos="100000">
                <a:srgbClr val="000000">
                  <a:alpha val="88627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0"/>
          <p:cNvSpPr/>
          <p:nvPr/>
        </p:nvSpPr>
        <p:spPr>
          <a:xfrm>
            <a:off x="-25300" y="5479525"/>
            <a:ext cx="12192000" cy="1378500"/>
          </a:xfrm>
          <a:prstGeom prst="roundRect">
            <a:avLst>
              <a:gd fmla="val 0" name="adj"/>
            </a:avLst>
          </a:prstGeom>
          <a:solidFill>
            <a:srgbClr val="D500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0"/>
          <p:cNvSpPr txBox="1"/>
          <p:nvPr>
            <p:ph type="title"/>
          </p:nvPr>
        </p:nvSpPr>
        <p:spPr>
          <a:xfrm>
            <a:off x="4130353" y="4241478"/>
            <a:ext cx="90786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pt-BR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que encontramos? </a:t>
            </a:r>
            <a:endParaRPr/>
          </a:p>
        </p:txBody>
      </p:sp>
      <p:sp>
        <p:nvSpPr>
          <p:cNvPr id="464" name="Google Shape;464;p10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0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g11dc2780ccd_0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575" y="-118975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1dc2780ccd_0_102"/>
          <p:cNvSpPr txBox="1"/>
          <p:nvPr/>
        </p:nvSpPr>
        <p:spPr>
          <a:xfrm flipH="1" rot="10800000">
            <a:off x="2130467" y="1156633"/>
            <a:ext cx="75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1dc2780ccd_0_102"/>
          <p:cNvSpPr txBox="1"/>
          <p:nvPr/>
        </p:nvSpPr>
        <p:spPr>
          <a:xfrm>
            <a:off x="8052341" y="4118675"/>
            <a:ext cx="1457700" cy="3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rPr b="0" i="1" lang="pt-BR" sz="15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Não conheço</a:t>
            </a:r>
            <a:endParaRPr b="0" i="0" sz="15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4" name="Google Shape;474;g11dc2780ccd_0_102"/>
          <p:cNvSpPr txBox="1"/>
          <p:nvPr/>
        </p:nvSpPr>
        <p:spPr>
          <a:xfrm>
            <a:off x="2871629" y="3873574"/>
            <a:ext cx="1869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rPr b="0" i="1" lang="pt-BR" sz="15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 e já atuo/atuei como voluntário(a)</a:t>
            </a:r>
            <a:endParaRPr b="0" i="0" sz="15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5" name="Google Shape;475;g11dc2780ccd_0_102"/>
          <p:cNvSpPr txBox="1"/>
          <p:nvPr/>
        </p:nvSpPr>
        <p:spPr>
          <a:xfrm>
            <a:off x="6095300" y="5764288"/>
            <a:ext cx="17763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rPr b="0" i="1" lang="pt-BR" sz="15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Sim, mas não sou inscrito</a:t>
            </a:r>
            <a:endParaRPr b="0" i="0" sz="15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6" name="Google Shape;476;g11dc2780ccd_0_102"/>
          <p:cNvSpPr txBox="1"/>
          <p:nvPr/>
        </p:nvSpPr>
        <p:spPr>
          <a:xfrm>
            <a:off x="6509592" y="2227950"/>
            <a:ext cx="19947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rPr b="0" i="1" lang="pt-BR" sz="15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Sim, estou inscrito mas nunca atuei como voluntário(a)</a:t>
            </a:r>
            <a:endParaRPr b="0" i="0" sz="15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7" name="Google Shape;477;g11dc2780ccd_0_102"/>
          <p:cNvSpPr txBox="1"/>
          <p:nvPr/>
        </p:nvSpPr>
        <p:spPr>
          <a:xfrm>
            <a:off x="814575" y="751752"/>
            <a:ext cx="11478000" cy="14106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Dos </a:t>
            </a:r>
            <a:r>
              <a:rPr b="1" i="0" lang="pt-BR" sz="24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60%</a:t>
            </a:r>
            <a:r>
              <a:rPr b="0" i="0" lang="pt-BR" sz="24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dos colaboradores que conhecem o programa Voluntariar Faz Bem, </a:t>
            </a:r>
            <a:r>
              <a:rPr b="1" i="0" lang="pt-BR" sz="24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18%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atuam ou já atuaram como voluntários.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40% não conhece.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1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Comunicação interna via e-mail é o principal meio de conhecimento sobre o programa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endParaRPr b="0" i="0" sz="12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8" name="Google Shape;478;g11dc2780ccd_0_102"/>
          <p:cNvSpPr txBox="1"/>
          <p:nvPr/>
        </p:nvSpPr>
        <p:spPr>
          <a:xfrm>
            <a:off x="433867" y="-62792"/>
            <a:ext cx="11581200" cy="25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Conhecimento do programa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g11dc2780ccd_0_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11dc2780ccd_0_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11dc2780ccd_0_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2888" y="2227938"/>
            <a:ext cx="5443173" cy="408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11dc2780ccd_0_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350" y="0"/>
            <a:ext cx="122807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11dc2780ccd_0_162"/>
          <p:cNvSpPr txBox="1"/>
          <p:nvPr/>
        </p:nvSpPr>
        <p:spPr>
          <a:xfrm>
            <a:off x="433867" y="223633"/>
            <a:ext cx="11581200" cy="25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Mantenedores da Fundação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11dc2780ccd_0_162"/>
          <p:cNvSpPr txBox="1"/>
          <p:nvPr/>
        </p:nvSpPr>
        <p:spPr>
          <a:xfrm>
            <a:off x="253825" y="1390071"/>
            <a:ext cx="2971800" cy="21492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</a:pPr>
            <a:r>
              <a:rPr b="1" i="0" lang="pt-BR" sz="20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74%</a:t>
            </a:r>
            <a:r>
              <a:rPr b="0" i="0" lang="pt-BR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nunca fez nenhuma doação para a Fundação Nestlé.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pt-BR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5% dos colaboradores deixaram de ser mantenedores.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89" name="Google Shape;489;g11dc2780ccd_0_162"/>
          <p:cNvSpPr txBox="1"/>
          <p:nvPr/>
        </p:nvSpPr>
        <p:spPr>
          <a:xfrm>
            <a:off x="253825" y="4389668"/>
            <a:ext cx="2971800" cy="9795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ctr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Será que voluntários podem estimular mantenedores? </a:t>
            </a:r>
            <a:endParaRPr b="1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90" name="Google Shape;490;g11dc2780ccd_0_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11dc2780ccd_0_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11dc2780ccd_0_162"/>
          <p:cNvSpPr/>
          <p:nvPr/>
        </p:nvSpPr>
        <p:spPr>
          <a:xfrm>
            <a:off x="9044975" y="4697175"/>
            <a:ext cx="1514400" cy="16659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ctr" bIns="27700" lIns="55425" spcFirstLastPara="1" rIns="55425" wrap="square" tIns="27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1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rPr b="0" i="0" lang="pt-BR" sz="11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poderia continuar </a:t>
            </a:r>
            <a:br>
              <a:rPr b="0" i="0" lang="pt-BR" sz="11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b="0" i="0" lang="pt-BR" sz="1192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como mantenedores se houvesse maior incentivo e comunicação da Nestlé.</a:t>
            </a:r>
            <a:endParaRPr b="0" i="0" sz="1192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3" name="Google Shape;493;g11dc2780ccd_0_162"/>
          <p:cNvSpPr txBox="1"/>
          <p:nvPr/>
        </p:nvSpPr>
        <p:spPr>
          <a:xfrm>
            <a:off x="9044975" y="1065425"/>
            <a:ext cx="2606100" cy="3380700"/>
          </a:xfrm>
          <a:prstGeom prst="rect">
            <a:avLst/>
          </a:prstGeom>
          <a:solidFill>
            <a:srgbClr val="F8B42B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19%</a:t>
            </a:r>
            <a:r>
              <a:rPr b="0" i="0" lang="pt-BR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dos ex-mantenedores deixou de contribuir por problemas pessoais. Nota-se que 41% deixou de participar por </a:t>
            </a:r>
            <a:r>
              <a:rPr b="1" i="0" lang="pt-BR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esquecimento ou falta de incentivo da Nestlé</a:t>
            </a:r>
            <a:r>
              <a:rPr b="0" i="0" lang="pt-BR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ressaltando a importância de se trabalhar melhor a comunicação.</a:t>
            </a:r>
            <a:endParaRPr b="0" i="0" sz="14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94" name="Google Shape;494;g11dc2780ccd_0_162"/>
          <p:cNvSpPr txBox="1"/>
          <p:nvPr/>
        </p:nvSpPr>
        <p:spPr>
          <a:xfrm>
            <a:off x="9221318" y="4697180"/>
            <a:ext cx="7080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8"/>
              <a:buFont typeface="Arial"/>
              <a:buNone/>
            </a:pPr>
            <a:r>
              <a:rPr b="1" i="0" lang="pt-BR" sz="266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41%</a:t>
            </a:r>
            <a:endParaRPr b="0" i="0" sz="109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g11dc2780ccd_0_1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593625"/>
            <a:ext cx="6633251" cy="497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g11dc2780ccd_0_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11dc2780ccd_0_212"/>
          <p:cNvSpPr txBox="1"/>
          <p:nvPr/>
        </p:nvSpPr>
        <p:spPr>
          <a:xfrm flipH="1" rot="10800000">
            <a:off x="2130467" y="1156633"/>
            <a:ext cx="75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dc2780ccd_0_212"/>
          <p:cNvSpPr txBox="1"/>
          <p:nvPr/>
        </p:nvSpPr>
        <p:spPr>
          <a:xfrm>
            <a:off x="433867" y="223633"/>
            <a:ext cx="11581200" cy="58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Razão para não se voluntariar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11dc2780ccd_0_212"/>
          <p:cNvSpPr txBox="1"/>
          <p:nvPr/>
        </p:nvSpPr>
        <p:spPr>
          <a:xfrm>
            <a:off x="3423577" y="1030292"/>
            <a:ext cx="7461300" cy="116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Falta de conhecimento sobre o programa </a:t>
            </a:r>
            <a:r>
              <a:rPr b="0" i="0" lang="pt-BR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é a principal razão para a não participação como voluntário (52%), seguida pela </a:t>
            </a:r>
            <a:r>
              <a:rPr b="1" i="0" lang="pt-BR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falta de tempo (27%).  </a:t>
            </a:r>
            <a:r>
              <a:rPr b="0" i="0" lang="pt-BR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Alguns colaboradores relatam também falta de informações para se cadastrar e falta de ações em sua região.</a:t>
            </a:r>
            <a:endParaRPr b="0" i="0" sz="14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04" name="Google Shape;504;g11dc2780ccd_0_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dc2780ccd_0_2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11dc2780ccd_0_2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5350" y="1156625"/>
            <a:ext cx="7461300" cy="55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1aa0280b54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032"/>
            <a:ext cx="12191993" cy="6332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1aa0280b54_0_8"/>
          <p:cNvSpPr/>
          <p:nvPr/>
        </p:nvSpPr>
        <p:spPr>
          <a:xfrm>
            <a:off x="15880619" y="6831600"/>
            <a:ext cx="1357200" cy="225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11aa0280b54_0_8"/>
          <p:cNvSpPr/>
          <p:nvPr/>
        </p:nvSpPr>
        <p:spPr>
          <a:xfrm>
            <a:off x="10440833" y="4697167"/>
            <a:ext cx="1180500" cy="21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g11aa0280b54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8417"/>
            <a:ext cx="12418285" cy="693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1aa0280b54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7973">
            <a:off x="112675" y="4631691"/>
            <a:ext cx="2291750" cy="229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1aa0280b54_0_8"/>
          <p:cNvSpPr txBox="1"/>
          <p:nvPr/>
        </p:nvSpPr>
        <p:spPr>
          <a:xfrm>
            <a:off x="8619275" y="894950"/>
            <a:ext cx="282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Valéria Rossetti</a:t>
            </a:r>
            <a:br>
              <a:rPr b="1" lang="pt-BR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b="1" lang="pt-BR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Líder Vigente</a:t>
            </a:r>
            <a:endParaRPr b="1" i="0" sz="17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1" name="Google Shape;201;g11aa0280b54_0_8"/>
          <p:cNvSpPr txBox="1"/>
          <p:nvPr/>
        </p:nvSpPr>
        <p:spPr>
          <a:xfrm>
            <a:off x="1004399" y="894950"/>
            <a:ext cx="2310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Bárbara Sapunar</a:t>
            </a:r>
            <a:endParaRPr b="1" sz="1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pt-BR" sz="1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Líder Vigente</a:t>
            </a:r>
            <a:endParaRPr b="1" sz="17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2" name="Google Shape;202;g11aa0280b54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8325" y="1120475"/>
            <a:ext cx="4617051" cy="46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1aa0280b54_0_8"/>
          <p:cNvPicPr preferRelativeResize="0"/>
          <p:nvPr/>
        </p:nvPicPr>
        <p:blipFill rotWithShape="1">
          <a:blip r:embed="rId7">
            <a:alphaModFix/>
          </a:blip>
          <a:srcRect b="8750" l="0" r="0" t="0"/>
          <a:stretch/>
        </p:blipFill>
        <p:spPr>
          <a:xfrm>
            <a:off x="6249200" y="1120475"/>
            <a:ext cx="4733100" cy="47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1aa0280b54_0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6275" y="89525"/>
            <a:ext cx="3245701" cy="122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417"/>
            <a:ext cx="12418288" cy="693483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5"/>
          <p:cNvSpPr txBox="1"/>
          <p:nvPr/>
        </p:nvSpPr>
        <p:spPr>
          <a:xfrm>
            <a:off x="7359150" y="910100"/>
            <a:ext cx="4832700" cy="12567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ctr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93% </a:t>
            </a:r>
            <a:r>
              <a:rPr b="0" i="0" lang="pt-BR" sz="18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 interesse em se tornar voluntário em um futuro próximo.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4" name="Google Shape;514;p15"/>
          <p:cNvSpPr/>
          <p:nvPr/>
        </p:nvSpPr>
        <p:spPr>
          <a:xfrm>
            <a:off x="135100" y="1964763"/>
            <a:ext cx="37731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9"/>
              <a:buFont typeface="Arial"/>
              <a:buNone/>
            </a:pPr>
            <a:r>
              <a:rPr b="0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Deseja se envolver em alguma </a:t>
            </a:r>
            <a:r>
              <a:rPr b="1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ação voluntária</a:t>
            </a:r>
            <a:r>
              <a:rPr b="0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em um futuro próximo?</a:t>
            </a:r>
            <a:endParaRPr b="0" i="0" sz="1819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5" name="Google Shape;515;p15"/>
          <p:cNvSpPr/>
          <p:nvPr/>
        </p:nvSpPr>
        <p:spPr>
          <a:xfrm>
            <a:off x="4082550" y="1942850"/>
            <a:ext cx="3276600" cy="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9"/>
              <a:buFont typeface="Arial"/>
              <a:buNone/>
            </a:pPr>
            <a:r>
              <a:rPr b="0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 interesse em se tornar um </a:t>
            </a:r>
            <a:r>
              <a:rPr b="1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mantenedor</a:t>
            </a:r>
            <a:r>
              <a:rPr b="0" i="0" lang="pt-BR" sz="1819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em um futuro próximo?</a:t>
            </a:r>
            <a:endParaRPr b="0" i="0" sz="1819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516" name="Google Shape;516;p15"/>
          <p:cNvCxnSpPr/>
          <p:nvPr/>
        </p:nvCxnSpPr>
        <p:spPr>
          <a:xfrm>
            <a:off x="3908204" y="1676106"/>
            <a:ext cx="0" cy="399450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17" name="Google Shape;517;p15"/>
          <p:cNvSpPr txBox="1"/>
          <p:nvPr/>
        </p:nvSpPr>
        <p:spPr>
          <a:xfrm>
            <a:off x="8421100" y="3558080"/>
            <a:ext cx="3997200" cy="6102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ctr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Os comitês podem ajudar no engajamento?</a:t>
            </a:r>
            <a:endParaRPr b="1" i="0" sz="1400" u="none" cap="none" strike="noStrik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18" name="Google Shape;518;p15"/>
          <p:cNvSpPr txBox="1"/>
          <p:nvPr/>
        </p:nvSpPr>
        <p:spPr>
          <a:xfrm>
            <a:off x="433875" y="223631"/>
            <a:ext cx="1158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Interesse em participar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32274" y="2966963"/>
            <a:ext cx="3527465" cy="26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1850" y="2667113"/>
            <a:ext cx="4327000" cy="32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350" y="0"/>
            <a:ext cx="122807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3"/>
          <p:cNvSpPr txBox="1"/>
          <p:nvPr>
            <p:ph idx="12" type="sldNum"/>
          </p:nvPr>
        </p:nvSpPr>
        <p:spPr>
          <a:xfrm>
            <a:off x="9007089" y="6505474"/>
            <a:ext cx="280396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30" name="Google Shape;530;p23"/>
          <p:cNvSpPr txBox="1"/>
          <p:nvPr/>
        </p:nvSpPr>
        <p:spPr>
          <a:xfrm>
            <a:off x="0" y="988899"/>
            <a:ext cx="3914700" cy="9795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52% </a:t>
            </a:r>
            <a:r>
              <a:rPr b="0" i="0" lang="pt-BR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afirmaram que o </a:t>
            </a:r>
            <a:r>
              <a:rPr b="0" i="0" lang="pt-BR" sz="20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fim de semana</a:t>
            </a:r>
            <a:r>
              <a:rPr b="0" i="0" lang="pt-BR" sz="2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é o período ideal para a realização das ações. 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31" name="Google Shape;531;p23"/>
          <p:cNvGrpSpPr/>
          <p:nvPr/>
        </p:nvGrpSpPr>
        <p:grpSpPr>
          <a:xfrm>
            <a:off x="0" y="98115"/>
            <a:ext cx="4347225" cy="639890"/>
            <a:chOff x="0" y="1692275"/>
            <a:chExt cx="6423459" cy="1055226"/>
          </a:xfrm>
        </p:grpSpPr>
        <p:sp>
          <p:nvSpPr>
            <p:cNvPr id="532" name="Google Shape;532;p23"/>
            <p:cNvSpPr/>
            <p:nvPr/>
          </p:nvSpPr>
          <p:spPr>
            <a:xfrm>
              <a:off x="1136650" y="1692275"/>
              <a:ext cx="5286809" cy="1055226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F8B42B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0" y="1692275"/>
              <a:ext cx="6016752" cy="1050925"/>
            </a:xfrm>
            <a:prstGeom prst="rect">
              <a:avLst/>
            </a:prstGeom>
            <a:solidFill>
              <a:srgbClr val="F8B42B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40"/>
                <a:buFont typeface="Arial"/>
                <a:buNone/>
              </a:pPr>
              <a:r>
                <a:rPr b="0" i="0" lang="pt-BR" sz="194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Período ideal para as ações</a:t>
              </a:r>
              <a:endParaRPr b="0" i="0" sz="1092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graphicFrame>
        <p:nvGraphicFramePr>
          <p:cNvPr id="534" name="Google Shape;534;p23"/>
          <p:cNvGraphicFramePr/>
          <p:nvPr/>
        </p:nvGraphicFramePr>
        <p:xfrm>
          <a:off x="1111050" y="1843037"/>
          <a:ext cx="9969900" cy="3768900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id="535" name="Google Shape;53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417"/>
            <a:ext cx="12418288" cy="69348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3" name="Google Shape;543;p16"/>
          <p:cNvGraphicFramePr/>
          <p:nvPr/>
        </p:nvGraphicFramePr>
        <p:xfrm>
          <a:off x="1958900" y="2316475"/>
          <a:ext cx="8550600" cy="3512700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544" name="Google Shape;544;p16"/>
          <p:cNvSpPr txBox="1"/>
          <p:nvPr/>
        </p:nvSpPr>
        <p:spPr>
          <a:xfrm>
            <a:off x="433875" y="-81169"/>
            <a:ext cx="1158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Temas de interesse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6"/>
          <p:cNvSpPr/>
          <p:nvPr/>
        </p:nvSpPr>
        <p:spPr>
          <a:xfrm>
            <a:off x="3143475" y="2838200"/>
            <a:ext cx="1312200" cy="2670300"/>
          </a:xfrm>
          <a:prstGeom prst="rect">
            <a:avLst/>
          </a:prstGeom>
          <a:noFill/>
          <a:ln cap="flat" cmpd="sng" w="38100">
            <a:solidFill>
              <a:srgbClr val="00A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6"/>
          <p:cNvSpPr txBox="1"/>
          <p:nvPr/>
        </p:nvSpPr>
        <p:spPr>
          <a:xfrm>
            <a:off x="739700" y="929850"/>
            <a:ext cx="11040300" cy="141060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Tema que exploraremos em 2022, </a:t>
            </a:r>
            <a:r>
              <a:rPr b="1" i="0" lang="pt-BR" sz="25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SUSTENTABILIDADE</a:t>
            </a:r>
            <a:r>
              <a:rPr b="0" i="0" lang="pt-BR" sz="16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é o segundo de maior interesse dos respondentes, empatado com </a:t>
            </a:r>
            <a:r>
              <a:rPr b="1" i="0" lang="pt-BR" sz="25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Inclusão no mercado</a:t>
            </a:r>
            <a:r>
              <a:rPr b="0" i="0" lang="pt-BR" sz="16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Nos últimos dois anos, dado o cenário de pandemia, fomentaram o foco em </a:t>
            </a:r>
            <a:r>
              <a:rPr b="1" i="0" lang="pt-BR" sz="23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Campanhas de doação</a:t>
            </a:r>
            <a:r>
              <a:rPr b="0" i="0" lang="pt-BR" sz="150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; isso explica o alto índice de 70%. Elas poderão acontecer, mas não devem ser o foco principal do nosso programa, ok?</a:t>
            </a:r>
            <a:endParaRPr b="0" i="0" sz="110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6" cy="6920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 swimming with goggles" id="555" name="Google Shape;55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600" y="1178525"/>
            <a:ext cx="2803950" cy="199345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7"/>
          <p:cNvSpPr/>
          <p:nvPr/>
        </p:nvSpPr>
        <p:spPr>
          <a:xfrm>
            <a:off x="610375" y="1491350"/>
            <a:ext cx="1602300" cy="45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7" name="Google Shape;557;p17"/>
          <p:cNvGraphicFramePr/>
          <p:nvPr/>
        </p:nvGraphicFramePr>
        <p:xfrm>
          <a:off x="534025" y="1982932"/>
          <a:ext cx="11123951" cy="4205210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558" name="Google Shape;558;p17"/>
          <p:cNvSpPr txBox="1"/>
          <p:nvPr/>
        </p:nvSpPr>
        <p:spPr>
          <a:xfrm>
            <a:off x="9304600" y="2207834"/>
            <a:ext cx="179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Crianças e adolescentes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9" name="Google Shape;559;p17"/>
          <p:cNvSpPr txBox="1"/>
          <p:nvPr/>
        </p:nvSpPr>
        <p:spPr>
          <a:xfrm>
            <a:off x="433875" y="223631"/>
            <a:ext cx="1158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Públicos de interesse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417"/>
            <a:ext cx="12418288" cy="693483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0"/>
          <p:cNvSpPr txBox="1"/>
          <p:nvPr/>
        </p:nvSpPr>
        <p:spPr>
          <a:xfrm>
            <a:off x="190500" y="1040722"/>
            <a:ext cx="11811000" cy="14721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23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Mais de 90% </a:t>
            </a:r>
            <a:r>
              <a:rPr b="0" i="0" lang="pt-BR" sz="2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dos voluntários concordam que a participação no programa ajuda no </a:t>
            </a:r>
            <a:r>
              <a:rPr b="1" i="0" lang="pt-BR" sz="2300" u="none" cap="none" strike="noStrike">
                <a:solidFill>
                  <a:srgbClr val="D5003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desenvolvimento pessoal, traz experiência de vida, sentem que fazem a diferença e ajuda a desenvolver novas habilidades.</a:t>
            </a:r>
            <a:r>
              <a:rPr b="0" i="0" lang="pt-BR" sz="2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No entanto, apenas </a:t>
            </a:r>
            <a:r>
              <a:rPr b="0" i="0" lang="pt-BR" sz="23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57% sentem que há integração durante as ações, 55% recebem o preparo necessário e 40% tem algum feedback.</a:t>
            </a:r>
            <a:endParaRPr b="0" i="0" sz="1900" u="none" cap="none" strike="noStrik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569" name="Google Shape;569;p20"/>
          <p:cNvGrpSpPr/>
          <p:nvPr/>
        </p:nvGrpSpPr>
        <p:grpSpPr>
          <a:xfrm>
            <a:off x="0" y="180727"/>
            <a:ext cx="4346467" cy="639485"/>
            <a:chOff x="0" y="1692275"/>
            <a:chExt cx="6422085" cy="1054560"/>
          </a:xfrm>
        </p:grpSpPr>
        <p:sp>
          <p:nvSpPr>
            <p:cNvPr id="570" name="Google Shape;570;p20"/>
            <p:cNvSpPr/>
            <p:nvPr/>
          </p:nvSpPr>
          <p:spPr>
            <a:xfrm>
              <a:off x="1136650" y="1692275"/>
              <a:ext cx="5285435" cy="1054560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0" y="1692275"/>
              <a:ext cx="6016800" cy="1050900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40"/>
                <a:buFont typeface="Arial"/>
                <a:buNone/>
              </a:pPr>
              <a:r>
                <a:rPr b="0" i="0" lang="pt-BR" sz="194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Sentimentos do voluntário</a:t>
              </a:r>
              <a:endParaRPr b="0" i="0" sz="1092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572" name="Google Shape;57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0"/>
          <p:cNvSpPr txBox="1"/>
          <p:nvPr/>
        </p:nvSpPr>
        <p:spPr>
          <a:xfrm>
            <a:off x="4409875" y="3253025"/>
            <a:ext cx="7782000" cy="18261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t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23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Menos de 30% </a:t>
            </a:r>
            <a:r>
              <a:rPr b="0" i="0" lang="pt-BR" sz="2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dos colaboradores deram notas 9 e 10 para a comunicação e o retorno sobre as iniciativas que participam.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23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35% avaliaram bem as informações disponíveis no site e 39% avaliam como alta a satisfação geral com o programa.</a:t>
            </a:r>
            <a:endParaRPr b="0" i="0" sz="23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5" name="Google Shape;575;p20"/>
          <p:cNvSpPr txBox="1"/>
          <p:nvPr/>
        </p:nvSpPr>
        <p:spPr>
          <a:xfrm>
            <a:off x="0" y="3323200"/>
            <a:ext cx="3295800" cy="14412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ctr" bIns="27700" lIns="55425" spcFirstLastPara="1" rIns="55425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3000" u="none" cap="none" strike="noStrik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Os comitês podem qualificar as ações de engajamento? </a:t>
            </a:r>
            <a:endParaRPr b="1" i="0" sz="2600" u="none" cap="none" strike="noStrike">
              <a:solidFill>
                <a:schemeClr val="accent4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26"/>
          <p:cNvSpPr txBox="1"/>
          <p:nvPr/>
        </p:nvSpPr>
        <p:spPr>
          <a:xfrm>
            <a:off x="763094" y="1321112"/>
            <a:ext cx="10521900" cy="46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075">
            <a:spAutoFit/>
          </a:bodyPr>
          <a:lstStyle/>
          <a:p>
            <a:pPr indent="0" lvl="0" marL="7701" marR="308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93% tem interesse em se tornar voluntário e 40% gostariam de ser mantenedores da Fundação Nestlé.  </a:t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Oportunidade para angariar novos apoiadores através da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comunicação</a:t>
            </a: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visto que 52% não conheciam o programa. </a:t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Campanha de doação é o tema de maior interesse (70%), mas o foco em 2022 é para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sustentabilidade</a:t>
            </a: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 ações de maior impacto; e o público que desperta a vontade dos colaboradores em se voluntariar são principalmente crianças e adolescentes (78%).</a:t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Melhorar a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comunicação </a:t>
            </a: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 os participantes é fundamental: 34% não participaram de nenhuma ação em 2021 e a principal razão foi a falta de informação. E 41% dos ex-mantenedores deixaram de contribuir por falta de incentivo ou esquecimento.</a:t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Oferecer apoio e preparo para a realização da ação, integrar mais os voluntários durante as atividades e dar feedback sobre a participação são meios de engajar os participantes e garantir a continuidade no programa. </a:t>
            </a:r>
            <a:endParaRPr b="0" i="0" sz="1092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35969" y="5112576"/>
            <a:ext cx="214869" cy="214870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35969" y="3108621"/>
            <a:ext cx="214869" cy="214870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435969" y="2252563"/>
            <a:ext cx="214869" cy="214870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435969" y="1367320"/>
            <a:ext cx="214869" cy="214870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6" name="Google Shape;586;p26"/>
          <p:cNvGrpSpPr/>
          <p:nvPr/>
        </p:nvGrpSpPr>
        <p:grpSpPr>
          <a:xfrm>
            <a:off x="0" y="185551"/>
            <a:ext cx="4347225" cy="639890"/>
            <a:chOff x="0" y="1692275"/>
            <a:chExt cx="6423459" cy="1055226"/>
          </a:xfrm>
        </p:grpSpPr>
        <p:sp>
          <p:nvSpPr>
            <p:cNvPr id="587" name="Google Shape;587;p26"/>
            <p:cNvSpPr/>
            <p:nvPr/>
          </p:nvSpPr>
          <p:spPr>
            <a:xfrm>
              <a:off x="1136650" y="1692275"/>
              <a:ext cx="5286809" cy="1055226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8" name="Google Shape;588;p26"/>
            <p:cNvSpPr/>
            <p:nvPr/>
          </p:nvSpPr>
          <p:spPr>
            <a:xfrm>
              <a:off x="0" y="1692275"/>
              <a:ext cx="6016752" cy="1050925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40"/>
                <a:buFont typeface="Arial"/>
                <a:buNone/>
              </a:pPr>
              <a:r>
                <a:rPr b="0" i="0" lang="pt-BR" sz="194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Aprendizados</a:t>
              </a:r>
              <a:endParaRPr b="0" i="0" sz="1092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589" name="Google Shape;589;p26"/>
          <p:cNvSpPr/>
          <p:nvPr/>
        </p:nvSpPr>
        <p:spPr>
          <a:xfrm>
            <a:off x="435969" y="3945224"/>
            <a:ext cx="214869" cy="214870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800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7"/>
          <p:cNvSpPr txBox="1"/>
          <p:nvPr/>
        </p:nvSpPr>
        <p:spPr>
          <a:xfrm>
            <a:off x="763095" y="1778312"/>
            <a:ext cx="111024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075">
            <a:spAutoFit/>
          </a:bodyPr>
          <a:lstStyle/>
          <a:p>
            <a:pPr indent="0" lvl="0" marL="7701" marR="308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Sobre o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feedback</a:t>
            </a: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os colaboradores sentem falta de receber comunicação mostrando o impacto das iniciativas, fotos das ações, relatório com prestação de contas e participação em encontros para discutir melhorias.</a:t>
            </a:r>
            <a:endParaRPr b="0" i="0" sz="1092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Como sugestão, aparece novamente a necessidade de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comunicar melhor as ações e explicar como se tornar um voluntário, quais são as ações e o que é necessário para participar.</a:t>
            </a:r>
            <a:endParaRPr b="0" i="0" sz="1092" u="none" cap="none" strike="noStrike">
              <a:solidFill>
                <a:srgbClr val="FFFF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divulgação prévia de um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cronograma com as ações</a:t>
            </a: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é um caminho para que o colaborador possa se programar para ser voluntário.</a:t>
            </a:r>
            <a:endParaRPr b="0" i="0" sz="1092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b="0" i="0" sz="1850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7701" marR="3081" rtl="0" algn="l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 oferta de ações em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outras regiões</a:t>
            </a: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também é uma demanda do colaborador. Trazer </a:t>
            </a:r>
            <a:r>
              <a:rPr b="0" i="0" lang="pt-BR" sz="1850" u="none" cap="none" strike="noStrike">
                <a:solidFill>
                  <a:srgbClr val="FFFF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iniciativas mais próximas à comunidade</a:t>
            </a:r>
            <a:r>
              <a:rPr b="0" i="0" lang="pt-BR" sz="1850" u="none" cap="none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onde ele vive é um caminho para gerar engajamento.</a:t>
            </a:r>
            <a:endParaRPr b="0" i="0" sz="1092" u="none" cap="none" strike="noStrik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98" name="Google Shape;598;p27"/>
          <p:cNvSpPr/>
          <p:nvPr/>
        </p:nvSpPr>
        <p:spPr>
          <a:xfrm>
            <a:off x="435969" y="4100857"/>
            <a:ext cx="214481" cy="214481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7"/>
          <p:cNvSpPr/>
          <p:nvPr/>
        </p:nvSpPr>
        <p:spPr>
          <a:xfrm>
            <a:off x="435969" y="2982144"/>
            <a:ext cx="214481" cy="214481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D50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7"/>
          <p:cNvSpPr/>
          <p:nvPr/>
        </p:nvSpPr>
        <p:spPr>
          <a:xfrm>
            <a:off x="435969" y="1824520"/>
            <a:ext cx="214481" cy="214481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1" name="Google Shape;601;p27"/>
          <p:cNvGrpSpPr/>
          <p:nvPr/>
        </p:nvGrpSpPr>
        <p:grpSpPr>
          <a:xfrm>
            <a:off x="0" y="270829"/>
            <a:ext cx="4347225" cy="639890"/>
            <a:chOff x="0" y="1692275"/>
            <a:chExt cx="6423459" cy="1055226"/>
          </a:xfrm>
        </p:grpSpPr>
        <p:sp>
          <p:nvSpPr>
            <p:cNvPr id="602" name="Google Shape;602;p27"/>
            <p:cNvSpPr/>
            <p:nvPr/>
          </p:nvSpPr>
          <p:spPr>
            <a:xfrm>
              <a:off x="1136650" y="1692275"/>
              <a:ext cx="5286809" cy="1055226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0" y="1692275"/>
              <a:ext cx="6016752" cy="1050925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40"/>
                <a:buFont typeface="Arial"/>
                <a:buNone/>
              </a:pPr>
              <a:r>
                <a:rPr b="0" i="0" lang="pt-BR" sz="194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Aprendizados</a:t>
              </a:r>
              <a:endParaRPr b="0" i="0" sz="109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27"/>
          <p:cNvSpPr/>
          <p:nvPr/>
        </p:nvSpPr>
        <p:spPr>
          <a:xfrm>
            <a:off x="435969" y="4986099"/>
            <a:ext cx="214481" cy="214481"/>
          </a:xfrm>
          <a:custGeom>
            <a:rect b="b" l="l" r="r" t="t"/>
            <a:pathLst>
              <a:path extrusionOk="0" h="353695" w="353694">
                <a:moveTo>
                  <a:pt x="176769" y="0"/>
                </a:moveTo>
                <a:lnTo>
                  <a:pt x="158171" y="3778"/>
                </a:lnTo>
                <a:lnTo>
                  <a:pt x="142943" y="14067"/>
                </a:lnTo>
                <a:lnTo>
                  <a:pt x="132654" y="29296"/>
                </a:lnTo>
                <a:lnTo>
                  <a:pt x="128875" y="47893"/>
                </a:lnTo>
                <a:lnTo>
                  <a:pt x="128875" y="128865"/>
                </a:lnTo>
                <a:lnTo>
                  <a:pt x="47904" y="128865"/>
                </a:lnTo>
                <a:lnTo>
                  <a:pt x="29305" y="132645"/>
                </a:lnTo>
                <a:lnTo>
                  <a:pt x="14072" y="142938"/>
                </a:lnTo>
                <a:lnTo>
                  <a:pt x="3780" y="158170"/>
                </a:lnTo>
                <a:lnTo>
                  <a:pt x="0" y="176769"/>
                </a:lnTo>
                <a:lnTo>
                  <a:pt x="3780" y="195368"/>
                </a:lnTo>
                <a:lnTo>
                  <a:pt x="14072" y="210600"/>
                </a:lnTo>
                <a:lnTo>
                  <a:pt x="29305" y="220893"/>
                </a:lnTo>
                <a:lnTo>
                  <a:pt x="47904" y="224673"/>
                </a:lnTo>
                <a:lnTo>
                  <a:pt x="128875" y="224673"/>
                </a:lnTo>
                <a:lnTo>
                  <a:pt x="128875" y="305634"/>
                </a:lnTo>
                <a:lnTo>
                  <a:pt x="132654" y="324233"/>
                </a:lnTo>
                <a:lnTo>
                  <a:pt x="142943" y="339466"/>
                </a:lnTo>
                <a:lnTo>
                  <a:pt x="158171" y="349758"/>
                </a:lnTo>
                <a:lnTo>
                  <a:pt x="176769" y="353538"/>
                </a:lnTo>
                <a:lnTo>
                  <a:pt x="195373" y="349758"/>
                </a:lnTo>
                <a:lnTo>
                  <a:pt x="210604" y="339466"/>
                </a:lnTo>
                <a:lnTo>
                  <a:pt x="220894" y="324233"/>
                </a:lnTo>
                <a:lnTo>
                  <a:pt x="224673" y="305634"/>
                </a:lnTo>
                <a:lnTo>
                  <a:pt x="224673" y="224673"/>
                </a:lnTo>
                <a:lnTo>
                  <a:pt x="305645" y="224673"/>
                </a:lnTo>
                <a:lnTo>
                  <a:pt x="324244" y="220893"/>
                </a:lnTo>
                <a:lnTo>
                  <a:pt x="339476" y="210600"/>
                </a:lnTo>
                <a:lnTo>
                  <a:pt x="349769" y="195368"/>
                </a:lnTo>
                <a:lnTo>
                  <a:pt x="353549" y="176769"/>
                </a:lnTo>
                <a:lnTo>
                  <a:pt x="349769" y="158170"/>
                </a:lnTo>
                <a:lnTo>
                  <a:pt x="339476" y="142938"/>
                </a:lnTo>
                <a:lnTo>
                  <a:pt x="324244" y="132645"/>
                </a:lnTo>
                <a:lnTo>
                  <a:pt x="305645" y="128865"/>
                </a:lnTo>
                <a:lnTo>
                  <a:pt x="224673" y="128865"/>
                </a:lnTo>
                <a:lnTo>
                  <a:pt x="224673" y="47893"/>
                </a:lnTo>
                <a:lnTo>
                  <a:pt x="220894" y="29296"/>
                </a:lnTo>
                <a:lnTo>
                  <a:pt x="210604" y="14067"/>
                </a:lnTo>
                <a:lnTo>
                  <a:pt x="195373" y="3778"/>
                </a:lnTo>
                <a:lnTo>
                  <a:pt x="176769" y="0"/>
                </a:lnTo>
                <a:close/>
              </a:path>
            </a:pathLst>
          </a:custGeom>
          <a:solidFill>
            <a:srgbClr val="D5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A2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1dc2780ccd_2_3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6032"/>
            <a:ext cx="12191994" cy="6332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1dc2780ccd_2_339"/>
          <p:cNvSpPr/>
          <p:nvPr/>
        </p:nvSpPr>
        <p:spPr>
          <a:xfrm>
            <a:off x="10440833" y="4697167"/>
            <a:ext cx="1180500" cy="21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11dc2780ccd_2_3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38417"/>
            <a:ext cx="12418288" cy="6934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1dc2780ccd_2_339"/>
          <p:cNvSpPr txBox="1"/>
          <p:nvPr/>
        </p:nvSpPr>
        <p:spPr>
          <a:xfrm>
            <a:off x="433867" y="223633"/>
            <a:ext cx="11581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3" name="Google Shape;213;g11dc2780ccd_2_339"/>
          <p:cNvGraphicFramePr/>
          <p:nvPr/>
        </p:nvGraphicFramePr>
        <p:xfrm>
          <a:off x="713203" y="12193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{9524DD20-D0FA-47B8-85DC-84F0DEED75DD}</a:tableStyleId>
              </a:tblPr>
              <a:tblGrid>
                <a:gridCol w="2536800"/>
                <a:gridCol w="1839200"/>
                <a:gridCol w="6389575"/>
              </a:tblGrid>
              <a:tr h="147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Quattrocento Sans"/>
                        <a:buNone/>
                      </a:pPr>
                      <a:r>
                        <a:rPr b="1" lang="pt-BR" sz="24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Sessão 1 </a:t>
                      </a:r>
                      <a:endParaRPr sz="17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Quattrocento Sans"/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Instrumentalizar</a:t>
                      </a:r>
                      <a:endParaRPr b="0" sz="22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0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16/03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Alinhamento geral: </a:t>
                      </a:r>
                      <a:r>
                        <a:rPr b="0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todos na “mesma página” prontos para dar o seu melhor.  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</a:tr>
              <a:tr h="147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2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4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Sessão 2</a:t>
                      </a:r>
                      <a:endParaRPr sz="17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Cocriar</a:t>
                      </a:r>
                      <a:endParaRPr sz="15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F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0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23/03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FA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Cocriação de ideias poderosas para ações voluntárias.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AFAA"/>
                    </a:solidFill>
                  </a:tcPr>
                </a:tc>
              </a:tr>
              <a:tr h="147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1" sz="22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4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  <a:extLst>
                            <a:ext uri="http://customooxmlschemas.google.com/">
                              <go:slidesCustomData xmlns:go="http://customooxmlschemas.google.com/" textRoundtripDataId="0"/>
                            </a:ext>
                          </a:extLst>
                        </a:rPr>
                        <a:t>Sessão 3 </a:t>
                      </a:r>
                      <a:endParaRPr sz="17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pt-BR" sz="22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Concretizar</a:t>
                      </a:r>
                      <a:endParaRPr b="0" sz="22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0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30/03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Comitês preparados e resilientes. </a:t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22850" marB="22850" marR="45725" marL="4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0037"/>
                    </a:solidFill>
                  </a:tcPr>
                </a:tc>
              </a:tr>
            </a:tbl>
          </a:graphicData>
        </a:graphic>
      </p:graphicFrame>
      <p:pic>
        <p:nvPicPr>
          <p:cNvPr id="214" name="Google Shape;214;g11dc2780ccd_2_3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1dc2780ccd_2_3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216" name="Google Shape;216;g11dc2780ccd_2_3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39571">
            <a:off x="1937797" y="4096778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t/>
            </a:r>
            <a:endParaRPr/>
          </a:p>
        </p:txBody>
      </p:sp>
      <p:sp>
        <p:nvSpPr>
          <p:cNvPr id="223" name="Google Shape;223;p7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/>
          </a:p>
        </p:txBody>
      </p:sp>
      <p:sp>
        <p:nvSpPr>
          <p:cNvPr id="224" name="Google Shape;224;p7"/>
          <p:cNvSpPr/>
          <p:nvPr/>
        </p:nvSpPr>
        <p:spPr>
          <a:xfrm>
            <a:off x="0" y="-22860"/>
            <a:ext cx="12192000" cy="6858000"/>
          </a:xfrm>
          <a:prstGeom prst="rect">
            <a:avLst/>
          </a:prstGeom>
          <a:solidFill>
            <a:srgbClr val="FFC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509997" y="2670878"/>
            <a:ext cx="4464501" cy="110795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Como os comitês podem se sentir mais apoiados? </a:t>
            </a:r>
            <a:endParaRPr b="1" i="0" sz="28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descr="Colorful knotted rope" id="226" name="Google Shape;2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4339" y="1202904"/>
            <a:ext cx="6119250" cy="4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575" y="-118975"/>
            <a:ext cx="12393156" cy="692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 txBox="1"/>
          <p:nvPr/>
        </p:nvSpPr>
        <p:spPr>
          <a:xfrm flipH="1" rot="10800000">
            <a:off x="2130467" y="1156633"/>
            <a:ext cx="75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2"/>
          <p:cNvSpPr txBox="1"/>
          <p:nvPr/>
        </p:nvSpPr>
        <p:spPr>
          <a:xfrm>
            <a:off x="126467" y="1451585"/>
            <a:ext cx="11581200" cy="213900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Colocando o conhecimento em prática: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pt-BR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Qualificando ações com olhar transformador.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833" y="6223500"/>
            <a:ext cx="1869021" cy="6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375" y="6219575"/>
            <a:ext cx="582249" cy="58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-25300" y="5479525"/>
            <a:ext cx="12192000" cy="1378500"/>
          </a:xfrm>
          <a:prstGeom prst="roundRect">
            <a:avLst>
              <a:gd fmla="val 0" name="adj"/>
            </a:avLst>
          </a:prstGeom>
          <a:solidFill>
            <a:srgbClr val="D500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8"/>
          <p:cNvSpPr txBox="1"/>
          <p:nvPr>
            <p:ph type="title"/>
          </p:nvPr>
        </p:nvSpPr>
        <p:spPr>
          <a:xfrm>
            <a:off x="2717781" y="4348178"/>
            <a:ext cx="111783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pt-BR" sz="6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Aç</a:t>
            </a:r>
            <a:r>
              <a:rPr lang="pt-BR" sz="6600">
                <a:latin typeface="Quattrocento Sans"/>
                <a:ea typeface="Quattrocento Sans"/>
                <a:cs typeface="Quattrocento Sans"/>
                <a:sym typeface="Quattrocento Sans"/>
              </a:rPr>
              <a:t>ões de regeneração 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3" name="Google Shape;243;p18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166582" y="719941"/>
            <a:ext cx="11808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Noto Sans Symbols"/>
              <a:buChar char="✔"/>
            </a:pPr>
            <a:r>
              <a:rPr lang="pt-BR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Atitudes que regeneram: e</a:t>
            </a:r>
            <a:r>
              <a:rPr b="0" i="0" lang="pt-BR" sz="3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ducação e sensibilização </a:t>
            </a:r>
            <a:endParaRPr sz="3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  <a:extLst>
                <a:ext uri="http://customooxmlschemas.google.com/">
                  <go:slidesCustomData xmlns:go="http://customooxmlschemas.google.com/" textRoundtripDataId="2"/>
                </a:ext>
              </a:extLst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Noto Sans Symbols"/>
              <a:buChar char="✔"/>
            </a:pPr>
            <a:r>
              <a:rPr b="0" i="0" lang="pt-BR" sz="3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Práticas sustentáveis: circularidade, </a:t>
            </a:r>
            <a:r>
              <a:rPr lang="pt-BR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reuso, reciclagem e limpeza (reduzir e regenerar o dano)</a:t>
            </a:r>
            <a:r>
              <a:rPr b="0" i="0" lang="pt-BR" sz="3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6"/>
                </a:ext>
              </a:extLst>
            </a:endParaRPr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Noto Sans Symbols"/>
              <a:buChar char="✔"/>
            </a:pPr>
            <a:r>
              <a:rPr lang="pt-BR" sz="32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Ações de impacto social e ambiental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d41924bb5_0_318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son coloring gardening area on site plan" id="253" name="Google Shape;253;g11d41924bb5_0_318"/>
          <p:cNvPicPr preferRelativeResize="0"/>
          <p:nvPr/>
        </p:nvPicPr>
        <p:blipFill rotWithShape="1">
          <a:blip r:embed="rId3">
            <a:alphaModFix/>
          </a:blip>
          <a:srcRect b="7658" l="0" r="0" t="8088"/>
          <a:stretch/>
        </p:blipFill>
        <p:spPr>
          <a:xfrm>
            <a:off x="234750" y="132650"/>
            <a:ext cx="11722550" cy="6592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g11d41924bb5_0_318"/>
          <p:cNvGrpSpPr/>
          <p:nvPr/>
        </p:nvGrpSpPr>
        <p:grpSpPr>
          <a:xfrm>
            <a:off x="1525" y="258461"/>
            <a:ext cx="5316964" cy="860732"/>
            <a:chOff x="0" y="1626436"/>
            <a:chExt cx="6577145" cy="1054560"/>
          </a:xfrm>
        </p:grpSpPr>
        <p:sp>
          <p:nvSpPr>
            <p:cNvPr id="255" name="Google Shape;255;g11d41924bb5_0_318"/>
            <p:cNvSpPr/>
            <p:nvPr/>
          </p:nvSpPr>
          <p:spPr>
            <a:xfrm>
              <a:off x="1291709" y="1626436"/>
              <a:ext cx="5285435" cy="1054560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11d41924bb5_0_318"/>
            <p:cNvSpPr/>
            <p:nvPr/>
          </p:nvSpPr>
          <p:spPr>
            <a:xfrm>
              <a:off x="0" y="1628274"/>
              <a:ext cx="6016800" cy="1050900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0" i="0" lang="pt-BR" sz="2800" u="none" cap="none" strike="noStrike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  <a:extLst>
                    <a:ext uri="http://customooxmlschemas.google.com/">
                      <go:slidesCustomData xmlns:go="http://customooxmlschemas.google.com/" textRoundtripDataId="8"/>
                    </a:ext>
                  </a:extLst>
                </a:rPr>
                <a:t>Sugestão de ações em 2022</a:t>
              </a:r>
              <a:endPara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57" name="Google Shape;257;g11d41924bb5_0_318"/>
          <p:cNvSpPr txBox="1"/>
          <p:nvPr/>
        </p:nvSpPr>
        <p:spPr>
          <a:xfrm>
            <a:off x="108975" y="1360725"/>
            <a:ext cx="8207700" cy="50679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CCFF9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Outras ações possíveis: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∙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Apoio às iniciativas do Re.: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914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Reciclagem com impacto s</a:t>
            </a: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ocial: </a:t>
            </a: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levar iniciativa de coleta seletiva para comunidades em sua região</a:t>
            </a: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por meio do Cataki (ferramenta para catadores)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921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Coleta seletiva de óleo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921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∙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Oficinas sustentáveis: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12001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 brinquedos e móveis (</a:t>
            </a:r>
            <a:r>
              <a:rPr b="0" i="0" lang="pt-BR" sz="1600" u="sng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manual no portal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12001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horta e compostagem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regenerativa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85750" lvl="0" marL="120015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e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ducação sobre sustentabilidade para jovens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921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Arrecadação de Agasalho, Alimentos e Livros  + de itens para animais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 </a:t>
            </a:r>
            <a:r>
              <a:rPr b="1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podem ser atreladas</a:t>
            </a: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 uma: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 atividade física (cãominhada, trilha a pé ou de bike, corrida etc);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ou, lúdica (picinic com brincadeiras, ciranda de estórias, oficina de dança etc);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ou, ainda educacional (palestra/live sobre um tema sustentável).</a:t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8" name="Google Shape;258;g11d41924bb5_0_318"/>
          <p:cNvSpPr/>
          <p:nvPr/>
        </p:nvSpPr>
        <p:spPr>
          <a:xfrm rot="762544">
            <a:off x="-470549" y="6147123"/>
            <a:ext cx="3040903" cy="167880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11d41924bb5_0_318"/>
          <p:cNvPicPr preferRelativeResize="0"/>
          <p:nvPr/>
        </p:nvPicPr>
        <p:blipFill rotWithShape="1">
          <a:blip r:embed="rId5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1d41924bb5_0_3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aa0280b54_0_81"/>
          <p:cNvSpPr/>
          <p:nvPr/>
        </p:nvSpPr>
        <p:spPr>
          <a:xfrm>
            <a:off x="1524" y="0"/>
            <a:ext cx="12189000" cy="6858000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rson coloring gardening area on site plan" id="267" name="Google Shape;267;g11aa0280b54_0_81"/>
          <p:cNvPicPr preferRelativeResize="0"/>
          <p:nvPr/>
        </p:nvPicPr>
        <p:blipFill rotWithShape="1">
          <a:blip r:embed="rId3">
            <a:alphaModFix/>
          </a:blip>
          <a:srcRect b="7658" l="0" r="0" t="8088"/>
          <a:stretch/>
        </p:blipFill>
        <p:spPr>
          <a:xfrm>
            <a:off x="234750" y="132650"/>
            <a:ext cx="11722550" cy="6592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g11aa0280b54_0_81"/>
          <p:cNvGrpSpPr/>
          <p:nvPr/>
        </p:nvGrpSpPr>
        <p:grpSpPr>
          <a:xfrm>
            <a:off x="1525" y="258461"/>
            <a:ext cx="5316964" cy="860732"/>
            <a:chOff x="0" y="1626436"/>
            <a:chExt cx="6577145" cy="1054560"/>
          </a:xfrm>
        </p:grpSpPr>
        <p:sp>
          <p:nvSpPr>
            <p:cNvPr id="269" name="Google Shape;269;g11aa0280b54_0_81"/>
            <p:cNvSpPr/>
            <p:nvPr/>
          </p:nvSpPr>
          <p:spPr>
            <a:xfrm>
              <a:off x="1291709" y="1626436"/>
              <a:ext cx="5285435" cy="1054560"/>
            </a:xfrm>
            <a:custGeom>
              <a:rect b="b" l="l" r="r" t="t"/>
              <a:pathLst>
                <a:path extrusionOk="0" h="1278255" w="6954520">
                  <a:moveTo>
                    <a:pt x="6315043" y="0"/>
                  </a:moveTo>
                  <a:lnTo>
                    <a:pt x="0" y="0"/>
                  </a:lnTo>
                  <a:lnTo>
                    <a:pt x="0" y="1277804"/>
                  </a:lnTo>
                  <a:lnTo>
                    <a:pt x="6315043" y="1277804"/>
                  </a:lnTo>
                  <a:lnTo>
                    <a:pt x="6362725" y="1276051"/>
                  </a:lnTo>
                  <a:lnTo>
                    <a:pt x="6409456" y="1270876"/>
                  </a:lnTo>
                  <a:lnTo>
                    <a:pt x="6455111" y="1262402"/>
                  </a:lnTo>
                  <a:lnTo>
                    <a:pt x="6499567" y="1250753"/>
                  </a:lnTo>
                  <a:lnTo>
                    <a:pt x="6542701" y="1236052"/>
                  </a:lnTo>
                  <a:lnTo>
                    <a:pt x="6584389" y="1218423"/>
                  </a:lnTo>
                  <a:lnTo>
                    <a:pt x="6624507" y="1197989"/>
                  </a:lnTo>
                  <a:lnTo>
                    <a:pt x="6662933" y="1174873"/>
                  </a:lnTo>
                  <a:lnTo>
                    <a:pt x="6699542" y="1149200"/>
                  </a:lnTo>
                  <a:lnTo>
                    <a:pt x="6734210" y="1121092"/>
                  </a:lnTo>
                  <a:lnTo>
                    <a:pt x="6766816" y="1090674"/>
                  </a:lnTo>
                  <a:lnTo>
                    <a:pt x="6797234" y="1058069"/>
                  </a:lnTo>
                  <a:lnTo>
                    <a:pt x="6825341" y="1023400"/>
                  </a:lnTo>
                  <a:lnTo>
                    <a:pt x="6851014" y="986791"/>
                  </a:lnTo>
                  <a:lnTo>
                    <a:pt x="6874130" y="948366"/>
                  </a:lnTo>
                  <a:lnTo>
                    <a:pt x="6894564" y="908248"/>
                  </a:lnTo>
                  <a:lnTo>
                    <a:pt x="6912193" y="866560"/>
                  </a:lnTo>
                  <a:lnTo>
                    <a:pt x="6926895" y="823426"/>
                  </a:lnTo>
                  <a:lnTo>
                    <a:pt x="6938544" y="778969"/>
                  </a:lnTo>
                  <a:lnTo>
                    <a:pt x="6947018" y="733314"/>
                  </a:lnTo>
                  <a:lnTo>
                    <a:pt x="6952192" y="686584"/>
                  </a:lnTo>
                  <a:lnTo>
                    <a:pt x="6953945" y="638902"/>
                  </a:lnTo>
                  <a:lnTo>
                    <a:pt x="6952192" y="591219"/>
                  </a:lnTo>
                  <a:lnTo>
                    <a:pt x="6947018" y="544489"/>
                  </a:lnTo>
                  <a:lnTo>
                    <a:pt x="6938544" y="498834"/>
                  </a:lnTo>
                  <a:lnTo>
                    <a:pt x="6926895" y="454377"/>
                  </a:lnTo>
                  <a:lnTo>
                    <a:pt x="6912193" y="411243"/>
                  </a:lnTo>
                  <a:lnTo>
                    <a:pt x="6894564" y="369555"/>
                  </a:lnTo>
                  <a:lnTo>
                    <a:pt x="6874130" y="329437"/>
                  </a:lnTo>
                  <a:lnTo>
                    <a:pt x="6851014" y="291012"/>
                  </a:lnTo>
                  <a:lnTo>
                    <a:pt x="6825341" y="254403"/>
                  </a:lnTo>
                  <a:lnTo>
                    <a:pt x="6797234" y="219734"/>
                  </a:lnTo>
                  <a:lnTo>
                    <a:pt x="6766816" y="187129"/>
                  </a:lnTo>
                  <a:lnTo>
                    <a:pt x="6734210" y="156711"/>
                  </a:lnTo>
                  <a:lnTo>
                    <a:pt x="6699542" y="128603"/>
                  </a:lnTo>
                  <a:lnTo>
                    <a:pt x="6662933" y="102930"/>
                  </a:lnTo>
                  <a:lnTo>
                    <a:pt x="6624507" y="79814"/>
                  </a:lnTo>
                  <a:lnTo>
                    <a:pt x="6584389" y="59380"/>
                  </a:lnTo>
                  <a:lnTo>
                    <a:pt x="6542701" y="41751"/>
                  </a:lnTo>
                  <a:lnTo>
                    <a:pt x="6499567" y="27050"/>
                  </a:lnTo>
                  <a:lnTo>
                    <a:pt x="6455111" y="15401"/>
                  </a:lnTo>
                  <a:lnTo>
                    <a:pt x="6409456" y="6927"/>
                  </a:lnTo>
                  <a:lnTo>
                    <a:pt x="6362725" y="1752"/>
                  </a:lnTo>
                  <a:lnTo>
                    <a:pt x="6315043" y="0"/>
                  </a:lnTo>
                  <a:close/>
                </a:path>
              </a:pathLst>
            </a:cu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18304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83"/>
                <a:buFont typeface="Arial"/>
                <a:buNone/>
              </a:pPr>
              <a:r>
                <a:t/>
              </a:r>
              <a:endParaRPr b="0" i="0" sz="218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11aa0280b54_0_81"/>
            <p:cNvSpPr/>
            <p:nvPr/>
          </p:nvSpPr>
          <p:spPr>
            <a:xfrm>
              <a:off x="0" y="1628274"/>
              <a:ext cx="6016800" cy="1050900"/>
            </a:xfrm>
            <a:prstGeom prst="rect">
              <a:avLst/>
            </a:prstGeom>
            <a:solidFill>
              <a:srgbClr val="D50037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283795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pt-BR" sz="2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  <a:extLst>
                    <a:ext uri="http://customooxmlschemas.google.com/">
                      <go:slidesCustomData xmlns:go="http://customooxmlschemas.google.com/" textRoundtripDataId="12"/>
                    </a:ext>
                  </a:extLst>
                </a:rPr>
                <a:t>Sugestão de </a:t>
              </a:r>
              <a:r>
                <a:rPr lang="pt-BR" sz="2800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calendário 2022</a:t>
              </a:r>
              <a:endParaRPr b="0" i="0" sz="1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71" name="Google Shape;271;g11aa0280b54_0_81"/>
          <p:cNvSpPr txBox="1"/>
          <p:nvPr/>
        </p:nvSpPr>
        <p:spPr>
          <a:xfrm>
            <a:off x="108975" y="1360725"/>
            <a:ext cx="8207700" cy="4291500"/>
          </a:xfrm>
          <a:prstGeom prst="rect">
            <a:avLst/>
          </a:prstGeom>
          <a:solidFill>
            <a:srgbClr val="D5003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Abril - Páscoa e Dia Nacional do Livro Infantil (18/04)</a:t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●"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Arrecadação de chocolates e livros para roda de estórias com foco ambiental.</a:t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13716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Junho – Mês do Meio Ambiente</a:t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●"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Palestra online sobre empreendedorismo regenerativo com jovens.</a:t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22860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b="1"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Setembro – Dia da Árvore (21/09)</a:t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●"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Horta regenerativa em escola.</a:t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b="1"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Outubro –  Dia das Crianças (12/10)</a:t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●"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Oficina de brinquedos com material reciclável.</a:t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b="1"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Dezembro – Natal (25/12)</a:t>
            </a:r>
            <a:endParaRPr b="1" sz="16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30200" lvl="0" marL="9144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Quattrocento Sans"/>
              <a:buChar char="●"/>
            </a:pPr>
            <a:r>
              <a:rPr lang="pt-BR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Arrecadação de alimentos para picnic com brincadeiras para creche.</a:t>
            </a:r>
            <a:endParaRPr b="1" sz="2200">
              <a:solidFill>
                <a:srgbClr val="CCFF9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72" name="Google Shape;272;g11aa0280b54_0_81"/>
          <p:cNvSpPr/>
          <p:nvPr/>
        </p:nvSpPr>
        <p:spPr>
          <a:xfrm rot="762544">
            <a:off x="-470530" y="6147127"/>
            <a:ext cx="3040903" cy="1678822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11aa0280b54_0_81"/>
          <p:cNvPicPr preferRelativeResize="0"/>
          <p:nvPr/>
        </p:nvPicPr>
        <p:blipFill rotWithShape="1">
          <a:blip r:embed="rId4">
            <a:alphaModFix/>
          </a:blip>
          <a:srcRect b="0" l="0" r="63455" t="0"/>
          <a:stretch/>
        </p:blipFill>
        <p:spPr>
          <a:xfrm>
            <a:off x="1395651" y="6428625"/>
            <a:ext cx="347051" cy="3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1aa0280b54_0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027" y="6428625"/>
            <a:ext cx="930387" cy="3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2022-03-14T15:17:20Z</dcterms:created>
  <dc:creator>Bruno Barcelos</dc:creator>
</cp:coreProperties>
</file>