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5143500" cx="9144000"/>
  <p:notesSz cx="6858000" cy="9144000"/>
  <p:embeddedFontLst>
    <p:embeddedFont>
      <p:font typeface="Oswald"/>
      <p:regular r:id="rId21"/>
      <p:bold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1" name="Samantha Jones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font" Target="fonts/Oswald-bold.fntdata"/><Relationship Id="rId10" Type="http://schemas.openxmlformats.org/officeDocument/2006/relationships/slide" Target="slides/slide5.xml"/><Relationship Id="rId21" Type="http://schemas.openxmlformats.org/officeDocument/2006/relationships/font" Target="fonts/Oswald-regular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1-04-06T22:38:46.617">
    <p:pos x="2350" y="1323"/>
    <p:text>é só ela mesmo?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cee2c7bed0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cee2c7bed0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cee2c7bed0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cee2c7bed0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c2961dc27b_0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c2961dc27b_0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c2961dc27b_0_1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c2961dc27b_0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cee2c7bed0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cee2c7bed0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cee2c7bed0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cee2c7bed0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cee2c7bed0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cee2c7bed0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d0b1a71a6d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d0b1a71a6d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cee2c7bed0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cee2c7bed0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cee2c7bed0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cee2c7bed0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ceec1f6ef3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ceec1f6ef3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ceec1f6ef3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ceec1f6ef3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c2961dc27b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c2961dc27b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cee2c7bed0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cee2c7bed0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jpg"/><Relationship Id="rId4" Type="http://schemas.openxmlformats.org/officeDocument/2006/relationships/image" Target="../media/image7.png"/><Relationship Id="rId5" Type="http://schemas.openxmlformats.org/officeDocument/2006/relationships/image" Target="../media/image3.png"/><Relationship Id="rId6" Type="http://schemas.openxmlformats.org/officeDocument/2006/relationships/image" Target="../media/image1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jpg"/><Relationship Id="rId4" Type="http://schemas.openxmlformats.org/officeDocument/2006/relationships/image" Target="../media/image7.png"/><Relationship Id="rId5" Type="http://schemas.openxmlformats.org/officeDocument/2006/relationships/image" Target="../media/image3.png"/><Relationship Id="rId6" Type="http://schemas.openxmlformats.org/officeDocument/2006/relationships/image" Target="../media/image3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jpg"/><Relationship Id="rId4" Type="http://schemas.openxmlformats.org/officeDocument/2006/relationships/image" Target="../media/image7.png"/><Relationship Id="rId5" Type="http://schemas.openxmlformats.org/officeDocument/2006/relationships/image" Target="../media/image3.png"/><Relationship Id="rId6" Type="http://schemas.openxmlformats.org/officeDocument/2006/relationships/image" Target="../media/image1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comments" Target="../comments/comment1.xml"/><Relationship Id="rId4" Type="http://schemas.openxmlformats.org/officeDocument/2006/relationships/image" Target="../media/image15.jpg"/><Relationship Id="rId5" Type="http://schemas.openxmlformats.org/officeDocument/2006/relationships/image" Target="../media/image7.png"/><Relationship Id="rId6" Type="http://schemas.openxmlformats.org/officeDocument/2006/relationships/image" Target="../media/image3.png"/><Relationship Id="rId7" Type="http://schemas.openxmlformats.org/officeDocument/2006/relationships/image" Target="../media/image25.gif"/><Relationship Id="rId8" Type="http://schemas.openxmlformats.org/officeDocument/2006/relationships/image" Target="../media/image26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6.jpg"/><Relationship Id="rId4" Type="http://schemas.openxmlformats.org/officeDocument/2006/relationships/image" Target="../media/image33.gif"/></Relationships>
</file>

<file path=ppt/slides/_rels/slide14.xml.rels><?xml version="1.0" encoding="UTF-8" standalone="yes"?><Relationships xmlns="http://schemas.openxmlformats.org/package/2006/relationships"><Relationship Id="rId11" Type="http://schemas.openxmlformats.org/officeDocument/2006/relationships/hyperlink" Target="https://docs.google.com/presentation/d/1j5XFJo-KPGM094-vb2OZVetZDiV6Tuo-vBCeHPdRSp8/edit#slide=id.gbfba85fd0a_0_0" TargetMode="External"/><Relationship Id="rId10" Type="http://schemas.openxmlformats.org/officeDocument/2006/relationships/image" Target="../media/image3.png"/><Relationship Id="rId13" Type="http://schemas.openxmlformats.org/officeDocument/2006/relationships/image" Target="../media/image35.png"/><Relationship Id="rId12" Type="http://schemas.openxmlformats.org/officeDocument/2006/relationships/image" Target="../media/image37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jpg"/><Relationship Id="rId4" Type="http://schemas.openxmlformats.org/officeDocument/2006/relationships/image" Target="../media/image31.png"/><Relationship Id="rId9" Type="http://schemas.openxmlformats.org/officeDocument/2006/relationships/image" Target="../media/image7.png"/><Relationship Id="rId5" Type="http://schemas.openxmlformats.org/officeDocument/2006/relationships/image" Target="../media/image32.png"/><Relationship Id="rId6" Type="http://schemas.openxmlformats.org/officeDocument/2006/relationships/image" Target="../media/image29.jpg"/><Relationship Id="rId7" Type="http://schemas.openxmlformats.org/officeDocument/2006/relationships/image" Target="../media/image28.png"/><Relationship Id="rId8" Type="http://schemas.openxmlformats.org/officeDocument/2006/relationships/hyperlink" Target="mailto:carolinaw@v2v.net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jpg"/><Relationship Id="rId4" Type="http://schemas.openxmlformats.org/officeDocument/2006/relationships/hyperlink" Target="https://voluntariarfazbem.v2v.net/pt-BR/pages/2ca97b1a-c0e1-43c2-bae8-6e757483eab2" TargetMode="External"/><Relationship Id="rId5" Type="http://schemas.openxmlformats.org/officeDocument/2006/relationships/image" Target="../media/image34.png"/><Relationship Id="rId6" Type="http://schemas.openxmlformats.org/officeDocument/2006/relationships/hyperlink" Target="https://voluntariarfazbem.v2v.net/pt-BR/pages/66c449da-09aa-41bc-af9d-168af897402d" TargetMode="External"/><Relationship Id="rId7" Type="http://schemas.openxmlformats.org/officeDocument/2006/relationships/image" Target="../media/image7.png"/><Relationship Id="rId8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jpg"/><Relationship Id="rId4" Type="http://schemas.openxmlformats.org/officeDocument/2006/relationships/image" Target="../media/image7.png"/><Relationship Id="rId5" Type="http://schemas.openxmlformats.org/officeDocument/2006/relationships/image" Target="../media/image3.png"/><Relationship Id="rId6" Type="http://schemas.openxmlformats.org/officeDocument/2006/relationships/image" Target="../media/image13.jpg"/><Relationship Id="rId7" Type="http://schemas.openxmlformats.org/officeDocument/2006/relationships/image" Target="../media/image1.png"/><Relationship Id="rId8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jpg"/><Relationship Id="rId4" Type="http://schemas.openxmlformats.org/officeDocument/2006/relationships/hyperlink" Target="https://www.youtube.com/watch?v=0uf-6utkyrQ&amp;feature=youtu.be" TargetMode="External"/><Relationship Id="rId5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6.jpg"/><Relationship Id="rId4" Type="http://schemas.openxmlformats.org/officeDocument/2006/relationships/image" Target="../media/image9.png"/><Relationship Id="rId11" Type="http://schemas.openxmlformats.org/officeDocument/2006/relationships/image" Target="../media/image19.png"/><Relationship Id="rId10" Type="http://schemas.openxmlformats.org/officeDocument/2006/relationships/image" Target="../media/image10.png"/><Relationship Id="rId9" Type="http://schemas.openxmlformats.org/officeDocument/2006/relationships/image" Target="../media/image8.png"/><Relationship Id="rId5" Type="http://schemas.openxmlformats.org/officeDocument/2006/relationships/image" Target="../media/image2.png"/><Relationship Id="rId6" Type="http://schemas.openxmlformats.org/officeDocument/2006/relationships/image" Target="../media/image6.png"/><Relationship Id="rId7" Type="http://schemas.openxmlformats.org/officeDocument/2006/relationships/image" Target="../media/image12.png"/><Relationship Id="rId8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jpg"/><Relationship Id="rId4" Type="http://schemas.openxmlformats.org/officeDocument/2006/relationships/image" Target="../media/image7.png"/><Relationship Id="rId5" Type="http://schemas.openxmlformats.org/officeDocument/2006/relationships/image" Target="../media/image3.png"/><Relationship Id="rId6" Type="http://schemas.openxmlformats.org/officeDocument/2006/relationships/image" Target="../media/image1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6.jpg"/><Relationship Id="rId4" Type="http://schemas.openxmlformats.org/officeDocument/2006/relationships/image" Target="../media/image22.gif"/><Relationship Id="rId5" Type="http://schemas.openxmlformats.org/officeDocument/2006/relationships/image" Target="../media/image20.gif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gif"/><Relationship Id="rId4" Type="http://schemas.openxmlformats.org/officeDocument/2006/relationships/image" Target="../media/image22.gif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jpg"/><Relationship Id="rId4" Type="http://schemas.openxmlformats.org/officeDocument/2006/relationships/image" Target="../media/image7.png"/><Relationship Id="rId10" Type="http://schemas.openxmlformats.org/officeDocument/2006/relationships/image" Target="../media/image23.png"/><Relationship Id="rId9" Type="http://schemas.openxmlformats.org/officeDocument/2006/relationships/image" Target="../media/image21.png"/><Relationship Id="rId5" Type="http://schemas.openxmlformats.org/officeDocument/2006/relationships/image" Target="../media/image3.png"/><Relationship Id="rId6" Type="http://schemas.openxmlformats.org/officeDocument/2006/relationships/hyperlink" Target="https://www.youtube.com/watch?v=eQ-sF4Kyc88&amp;t=1s" TargetMode="External"/><Relationship Id="rId7" Type="http://schemas.openxmlformats.org/officeDocument/2006/relationships/image" Target="../media/image14.png"/><Relationship Id="rId8" Type="http://schemas.openxmlformats.org/officeDocument/2006/relationships/image" Target="../media/image2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jpg"/><Relationship Id="rId4" Type="http://schemas.openxmlformats.org/officeDocument/2006/relationships/image" Target="../media/image7.png"/><Relationship Id="rId5" Type="http://schemas.openxmlformats.org/officeDocument/2006/relationships/image" Target="../media/image3.png"/><Relationship Id="rId6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47100"/>
            <a:ext cx="9294867" cy="5190601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 flipH="1" rot="10800000">
            <a:off x="1597850" y="394075"/>
            <a:ext cx="5679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13"/>
          <p:cNvSpPr txBox="1"/>
          <p:nvPr/>
        </p:nvSpPr>
        <p:spPr>
          <a:xfrm>
            <a:off x="912050" y="391900"/>
            <a:ext cx="7209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63636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Dia das Mulheres e PÁSCOA passou, agora vem Gincana!</a:t>
            </a:r>
            <a:endParaRPr/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375" y="4667625"/>
            <a:ext cx="1401766" cy="46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 rotWithShape="1">
          <a:blip r:embed="rId5">
            <a:alphaModFix/>
          </a:blip>
          <a:srcRect b="0" l="0" r="63455" t="0"/>
          <a:stretch/>
        </p:blipFill>
        <p:spPr>
          <a:xfrm>
            <a:off x="1761242" y="4667625"/>
            <a:ext cx="522884" cy="46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02913" y="1135825"/>
            <a:ext cx="4827275" cy="3088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3262" y="0"/>
            <a:ext cx="921052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375" y="4667625"/>
            <a:ext cx="1401766" cy="46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2"/>
          <p:cNvPicPr preferRelativeResize="0"/>
          <p:nvPr/>
        </p:nvPicPr>
        <p:blipFill rotWithShape="1">
          <a:blip r:embed="rId5">
            <a:alphaModFix/>
          </a:blip>
          <a:srcRect b="0" l="0" r="63455" t="0"/>
          <a:stretch/>
        </p:blipFill>
        <p:spPr>
          <a:xfrm>
            <a:off x="1761242" y="4667625"/>
            <a:ext cx="522884" cy="46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2"/>
          <p:cNvSpPr txBox="1"/>
          <p:nvPr/>
        </p:nvSpPr>
        <p:spPr>
          <a:xfrm>
            <a:off x="931000" y="111400"/>
            <a:ext cx="6058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63636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6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E enquanto isso?</a:t>
            </a:r>
            <a:endParaRPr sz="1600"/>
          </a:p>
        </p:txBody>
      </p:sp>
      <p:pic>
        <p:nvPicPr>
          <p:cNvPr id="160" name="Google Shape;160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8600" y="1199375"/>
            <a:ext cx="3842474" cy="246525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2"/>
          <p:cNvSpPr txBox="1"/>
          <p:nvPr/>
        </p:nvSpPr>
        <p:spPr>
          <a:xfrm>
            <a:off x="4736725" y="1144250"/>
            <a:ext cx="37869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Ações para ampliarmos nosso comitê</a:t>
            </a:r>
            <a:r>
              <a:rPr b="1" lang="en">
                <a:solidFill>
                  <a:srgbClr val="FFFFFF"/>
                </a:solidFill>
              </a:rPr>
              <a:t>:</a:t>
            </a:r>
            <a:endParaRPr b="1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&gt; Dia do Voluntariar faz Bem (camiseta, avatar, falar sobre o programa, convidar uma pessoa para a próxima reunião etc)</a:t>
            </a:r>
            <a:endParaRPr b="1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&gt; Ponto de Voluntariado Digital</a:t>
            </a:r>
            <a:endParaRPr b="1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&gt; Fazer o Roteiro / Plano de Ação</a:t>
            </a:r>
            <a:endParaRPr b="1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&gt; Reunião com a Consultoria</a:t>
            </a:r>
            <a:endParaRPr b="1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7625"/>
            <a:ext cx="9313714" cy="520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375" y="4667625"/>
            <a:ext cx="1401766" cy="46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3"/>
          <p:cNvPicPr preferRelativeResize="0"/>
          <p:nvPr/>
        </p:nvPicPr>
        <p:blipFill rotWithShape="1">
          <a:blip r:embed="rId5">
            <a:alphaModFix/>
          </a:blip>
          <a:srcRect b="0" l="0" r="63455" t="0"/>
          <a:stretch/>
        </p:blipFill>
        <p:spPr>
          <a:xfrm>
            <a:off x="1761242" y="4667625"/>
            <a:ext cx="522884" cy="46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3"/>
          <p:cNvSpPr txBox="1"/>
          <p:nvPr/>
        </p:nvSpPr>
        <p:spPr>
          <a:xfrm>
            <a:off x="1199213" y="1611675"/>
            <a:ext cx="7372500" cy="28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FFFFFF"/>
                </a:solidFill>
              </a:rPr>
              <a:t>até 14/04</a:t>
            </a:r>
            <a:r>
              <a:rPr lang="en" sz="1900">
                <a:solidFill>
                  <a:srgbClr val="FFFFFF"/>
                </a:solidFill>
              </a:rPr>
              <a:t> - enviar Roteiro/ Plano de Ação para Carol</a:t>
            </a:r>
            <a:endParaRPr sz="19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FFFFFF"/>
                </a:solidFill>
              </a:rPr>
              <a:t>até 30/04</a:t>
            </a:r>
            <a:r>
              <a:rPr lang="en" sz="1900">
                <a:solidFill>
                  <a:srgbClr val="FFFFFF"/>
                </a:solidFill>
              </a:rPr>
              <a:t> - fechar com a consultoria aos menos 1 ação para 2021</a:t>
            </a:r>
            <a:endParaRPr sz="19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FFFFFF"/>
                </a:solidFill>
              </a:rPr>
              <a:t>até 2 comitês serão chamados para compartilhar uma boa prática no encontro de 5/Maio. Prepare-se!</a:t>
            </a:r>
            <a:endParaRPr sz="19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FFFFFF"/>
                </a:solidFill>
              </a:rPr>
              <a:t>Preencher os dados dos líderes, seu aniversário e planilha do WS</a:t>
            </a:r>
            <a:endParaRPr sz="19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FFFFFF"/>
              </a:solidFill>
            </a:endParaRPr>
          </a:p>
        </p:txBody>
      </p:sp>
      <p:sp>
        <p:nvSpPr>
          <p:cNvPr id="170" name="Google Shape;170;p23"/>
          <p:cNvSpPr txBox="1"/>
          <p:nvPr/>
        </p:nvSpPr>
        <p:spPr>
          <a:xfrm>
            <a:off x="973450" y="668950"/>
            <a:ext cx="70557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63636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3500">
                <a:solidFill>
                  <a:srgbClr val="D50037"/>
                </a:solidFill>
                <a:latin typeface="Oswald"/>
                <a:ea typeface="Oswald"/>
                <a:cs typeface="Oswald"/>
                <a:sym typeface="Oswald"/>
              </a:rPr>
              <a:t> Próximos Passos:</a:t>
            </a:r>
            <a:endParaRPr sz="2500">
              <a:solidFill>
                <a:srgbClr val="D50037"/>
              </a:solidFill>
            </a:endParaRPr>
          </a:p>
        </p:txBody>
      </p:sp>
      <p:pic>
        <p:nvPicPr>
          <p:cNvPr id="171" name="Google Shape;171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1151" y="1650773"/>
            <a:ext cx="360900" cy="31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1151" y="2260373"/>
            <a:ext cx="360900" cy="31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1151" y="2946173"/>
            <a:ext cx="360900" cy="31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1151" y="3708173"/>
            <a:ext cx="360900" cy="31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47100"/>
            <a:ext cx="9294867" cy="5190601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4"/>
          <p:cNvSpPr txBox="1"/>
          <p:nvPr/>
        </p:nvSpPr>
        <p:spPr>
          <a:xfrm flipH="1" rot="10800000">
            <a:off x="1597850" y="394075"/>
            <a:ext cx="5679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1" name="Google Shape;181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0375" y="4667625"/>
            <a:ext cx="1401766" cy="46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4"/>
          <p:cNvPicPr preferRelativeResize="0"/>
          <p:nvPr/>
        </p:nvPicPr>
        <p:blipFill rotWithShape="1">
          <a:blip r:embed="rId6">
            <a:alphaModFix/>
          </a:blip>
          <a:srcRect b="0" l="0" r="63455" t="0"/>
          <a:stretch/>
        </p:blipFill>
        <p:spPr>
          <a:xfrm>
            <a:off x="1761242" y="4667625"/>
            <a:ext cx="522884" cy="46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4"/>
          <p:cNvSpPr txBox="1"/>
          <p:nvPr/>
        </p:nvSpPr>
        <p:spPr>
          <a:xfrm>
            <a:off x="1408550" y="794275"/>
            <a:ext cx="60585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63636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3500">
                <a:solidFill>
                  <a:srgbClr val="D50037"/>
                </a:solidFill>
                <a:latin typeface="Oswald"/>
                <a:ea typeface="Oswald"/>
                <a:cs typeface="Oswald"/>
                <a:sym typeface="Oswald"/>
              </a:rPr>
              <a:t> Aniversariantes do mês </a:t>
            </a:r>
            <a:endParaRPr sz="2500">
              <a:solidFill>
                <a:srgbClr val="D50037"/>
              </a:solidFill>
            </a:endParaRPr>
          </a:p>
        </p:txBody>
      </p:sp>
      <p:sp>
        <p:nvSpPr>
          <p:cNvPr id="184" name="Google Shape;184;p24"/>
          <p:cNvSpPr txBox="1"/>
          <p:nvPr/>
        </p:nvSpPr>
        <p:spPr>
          <a:xfrm>
            <a:off x="3731525" y="2100875"/>
            <a:ext cx="29478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</a:rPr>
              <a:t>Anna Silva</a:t>
            </a:r>
            <a:r>
              <a:rPr lang="en" sz="2100">
                <a:solidFill>
                  <a:srgbClr val="FFFFFF"/>
                </a:solidFill>
              </a:rPr>
              <a:t>	</a:t>
            </a:r>
            <a:endParaRPr sz="21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</a:rPr>
              <a:t>	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85" name="Google Shape;185;p24"/>
          <p:cNvSpPr txBox="1"/>
          <p:nvPr/>
        </p:nvSpPr>
        <p:spPr>
          <a:xfrm>
            <a:off x="2848625" y="2100875"/>
            <a:ext cx="8832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D50037"/>
                </a:solidFill>
              </a:rPr>
              <a:t>01</a:t>
            </a:r>
            <a:r>
              <a:rPr b="1" lang="en" sz="2100">
                <a:solidFill>
                  <a:srgbClr val="D50037"/>
                </a:solidFill>
              </a:rPr>
              <a:t>/04</a:t>
            </a:r>
            <a:endParaRPr b="1" sz="2100">
              <a:solidFill>
                <a:srgbClr val="D5003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rgbClr val="D5003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rgbClr val="D5003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100">
              <a:solidFill>
                <a:srgbClr val="D50037"/>
              </a:solidFill>
            </a:endParaRPr>
          </a:p>
        </p:txBody>
      </p:sp>
      <p:pic>
        <p:nvPicPr>
          <p:cNvPr id="186" name="Google Shape;186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2173" y="1465702"/>
            <a:ext cx="2256350" cy="225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4"/>
          <p:cNvPicPr preferRelativeResize="0"/>
          <p:nvPr/>
        </p:nvPicPr>
        <p:blipFill rotWithShape="1">
          <a:blip r:embed="rId8">
            <a:alphaModFix/>
          </a:blip>
          <a:srcRect b="30896" l="0" r="0" t="0"/>
          <a:stretch/>
        </p:blipFill>
        <p:spPr>
          <a:xfrm>
            <a:off x="6236563" y="2135175"/>
            <a:ext cx="2115825" cy="126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4772"/>
            <a:ext cx="9143997" cy="5106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5"/>
          <p:cNvPicPr preferRelativeResize="0"/>
          <p:nvPr/>
        </p:nvPicPr>
        <p:blipFill rotWithShape="1">
          <a:blip r:embed="rId4">
            <a:alphaModFix/>
          </a:blip>
          <a:srcRect b="18093" l="0" r="0" t="0"/>
          <a:stretch/>
        </p:blipFill>
        <p:spPr>
          <a:xfrm>
            <a:off x="1763250" y="700550"/>
            <a:ext cx="5309704" cy="3261651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5"/>
          <p:cNvSpPr txBox="1"/>
          <p:nvPr/>
        </p:nvSpPr>
        <p:spPr>
          <a:xfrm>
            <a:off x="2881800" y="392225"/>
            <a:ext cx="3380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63636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600">
                <a:solidFill>
                  <a:srgbClr val="D50037"/>
                </a:solidFill>
                <a:latin typeface="Oswald"/>
                <a:ea typeface="Oswald"/>
                <a:cs typeface="Oswald"/>
                <a:sym typeface="Oswald"/>
              </a:rPr>
              <a:t> Qual sua expectativa?</a:t>
            </a:r>
            <a:endParaRPr sz="1600">
              <a:solidFill>
                <a:srgbClr val="D50037"/>
              </a:solidFill>
            </a:endParaRPr>
          </a:p>
        </p:txBody>
      </p:sp>
      <p:sp>
        <p:nvSpPr>
          <p:cNvPr id="195" name="Google Shape;195;p25"/>
          <p:cNvSpPr txBox="1"/>
          <p:nvPr/>
        </p:nvSpPr>
        <p:spPr>
          <a:xfrm>
            <a:off x="681025" y="3921400"/>
            <a:ext cx="77760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D50037"/>
                </a:solidFill>
                <a:latin typeface="Oswald"/>
                <a:ea typeface="Oswald"/>
                <a:cs typeface="Oswald"/>
                <a:sym typeface="Oswald"/>
              </a:rPr>
              <a:t>Gratidão, </a:t>
            </a:r>
            <a:endParaRPr b="1" sz="2400">
              <a:solidFill>
                <a:srgbClr val="D50037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2100">
                <a:solidFill>
                  <a:srgbClr val="D50037"/>
                </a:solidFill>
                <a:latin typeface="Oswald"/>
                <a:ea typeface="Oswald"/>
                <a:cs typeface="Oswald"/>
                <a:sym typeface="Oswald"/>
              </a:rPr>
              <a:t>até breve no whats e bate-papos</a:t>
            </a:r>
            <a:endParaRPr sz="1100">
              <a:solidFill>
                <a:srgbClr val="D50037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7625"/>
            <a:ext cx="9313714" cy="520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6"/>
          <p:cNvPicPr preferRelativeResize="0"/>
          <p:nvPr/>
        </p:nvPicPr>
        <p:blipFill rotWithShape="1">
          <a:blip r:embed="rId4">
            <a:alphaModFix/>
          </a:blip>
          <a:srcRect b="3479" l="0" r="0" t="3479"/>
          <a:stretch/>
        </p:blipFill>
        <p:spPr>
          <a:xfrm>
            <a:off x="509174" y="900100"/>
            <a:ext cx="1774800" cy="1794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02" name="Google Shape;202;p26"/>
          <p:cNvPicPr preferRelativeResize="0"/>
          <p:nvPr/>
        </p:nvPicPr>
        <p:blipFill rotWithShape="1">
          <a:blip r:embed="rId5">
            <a:alphaModFix/>
          </a:blip>
          <a:srcRect b="0" l="651" r="651" t="0"/>
          <a:stretch/>
        </p:blipFill>
        <p:spPr>
          <a:xfrm>
            <a:off x="2626892" y="915643"/>
            <a:ext cx="1774800" cy="1794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03" name="Google Shape;203;p26"/>
          <p:cNvPicPr preferRelativeResize="0"/>
          <p:nvPr/>
        </p:nvPicPr>
        <p:blipFill rotWithShape="1">
          <a:blip r:embed="rId6">
            <a:alphaModFix/>
          </a:blip>
          <a:srcRect b="12087" l="0" r="0" t="12080"/>
          <a:stretch/>
        </p:blipFill>
        <p:spPr>
          <a:xfrm>
            <a:off x="6900520" y="932086"/>
            <a:ext cx="1774800" cy="1794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04" name="Google Shape;204;p2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720714" y="917989"/>
            <a:ext cx="1839000" cy="1794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05" name="Google Shape;205;p26"/>
          <p:cNvSpPr txBox="1"/>
          <p:nvPr/>
        </p:nvSpPr>
        <p:spPr>
          <a:xfrm>
            <a:off x="653240" y="2898644"/>
            <a:ext cx="1658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700" cap="none" strike="noStrike">
                <a:latin typeface="Oswald"/>
                <a:ea typeface="Oswald"/>
                <a:cs typeface="Oswald"/>
                <a:sym typeface="Oswald"/>
              </a:rPr>
              <a:t>Samantha Jones</a:t>
            </a:r>
            <a:endParaRPr b="1" i="0" sz="1700" u="none" cap="none" strike="noStrike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06" name="Google Shape;206;p26"/>
          <p:cNvSpPr txBox="1"/>
          <p:nvPr/>
        </p:nvSpPr>
        <p:spPr>
          <a:xfrm>
            <a:off x="2817041" y="2878457"/>
            <a:ext cx="14472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700" cap="none" strike="noStrike">
                <a:latin typeface="Oswald"/>
                <a:ea typeface="Oswald"/>
                <a:cs typeface="Oswald"/>
                <a:sym typeface="Oswald"/>
              </a:rPr>
              <a:t>Renata Bonito</a:t>
            </a:r>
            <a:endParaRPr b="1" i="0" sz="1700" u="none" cap="none" strike="noStrike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07" name="Google Shape;207;p26"/>
          <p:cNvSpPr txBox="1"/>
          <p:nvPr/>
        </p:nvSpPr>
        <p:spPr>
          <a:xfrm>
            <a:off x="4950159" y="2878457"/>
            <a:ext cx="17748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700" cap="none" strike="noStrike">
                <a:latin typeface="Oswald"/>
                <a:ea typeface="Oswald"/>
                <a:cs typeface="Oswald"/>
                <a:sym typeface="Oswald"/>
              </a:rPr>
              <a:t>Renan Carvalho</a:t>
            </a:r>
            <a:endParaRPr b="1" i="0" sz="1700" u="none" cap="none" strike="noStrike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08" name="Google Shape;208;p26"/>
          <p:cNvSpPr txBox="1"/>
          <p:nvPr/>
        </p:nvSpPr>
        <p:spPr>
          <a:xfrm>
            <a:off x="6900532" y="2889759"/>
            <a:ext cx="21015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700" u="sng" cap="none" strike="noStrike">
                <a:solidFill>
                  <a:schemeClr val="hlink"/>
                </a:solidFill>
                <a:latin typeface="Oswald"/>
                <a:ea typeface="Oswald"/>
                <a:cs typeface="Oswald"/>
                <a:sym typeface="Oswald"/>
                <a:hlinkClick r:id="rId8"/>
              </a:rPr>
              <a:t>Carolina Wermelinger</a:t>
            </a:r>
            <a:endParaRPr b="1" i="0" sz="1700" u="none" cap="none" strike="noStrike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09" name="Google Shape;209;p26"/>
          <p:cNvSpPr txBox="1"/>
          <p:nvPr/>
        </p:nvSpPr>
        <p:spPr>
          <a:xfrm>
            <a:off x="3280550" y="101275"/>
            <a:ext cx="23139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63636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7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Quem somos: </a:t>
            </a:r>
            <a:endParaRPr sz="1700"/>
          </a:p>
        </p:txBody>
      </p:sp>
      <p:pic>
        <p:nvPicPr>
          <p:cNvPr id="210" name="Google Shape;210;p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90375" y="4667625"/>
            <a:ext cx="1401766" cy="46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6"/>
          <p:cNvPicPr preferRelativeResize="0"/>
          <p:nvPr/>
        </p:nvPicPr>
        <p:blipFill rotWithShape="1">
          <a:blip r:embed="rId10">
            <a:alphaModFix/>
          </a:blip>
          <a:srcRect b="0" l="0" r="63455" t="0"/>
          <a:stretch/>
        </p:blipFill>
        <p:spPr>
          <a:xfrm>
            <a:off x="1761242" y="4667625"/>
            <a:ext cx="522884" cy="46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6">
            <a:hlinkClick r:id="rId11"/>
          </p:cNvPr>
          <p:cNvPicPr preferRelativeResize="0"/>
          <p:nvPr/>
        </p:nvPicPr>
        <p:blipFill rotWithShape="1">
          <a:blip r:embed="rId12">
            <a:alphaModFix/>
          </a:blip>
          <a:srcRect b="10239" l="0" r="0" t="9011"/>
          <a:stretch/>
        </p:blipFill>
        <p:spPr>
          <a:xfrm>
            <a:off x="5251276" y="3568827"/>
            <a:ext cx="1206401" cy="68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300200" y="3657475"/>
            <a:ext cx="522875" cy="521432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6"/>
          <p:cNvSpPr txBox="1"/>
          <p:nvPr/>
        </p:nvSpPr>
        <p:spPr>
          <a:xfrm>
            <a:off x="2905500" y="3733125"/>
            <a:ext cx="2044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FFFFFF"/>
                </a:solidFill>
              </a:rPr>
              <a:t>Comitês VFB 2020</a:t>
            </a:r>
            <a:endParaRPr b="1" sz="15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3262" y="0"/>
            <a:ext cx="921052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59714" t="0"/>
          <a:stretch/>
        </p:blipFill>
        <p:spPr>
          <a:xfrm>
            <a:off x="4984372" y="1609163"/>
            <a:ext cx="1977475" cy="222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7">
            <a:hlinkClick r:id="rId6"/>
          </p:cNvPr>
          <p:cNvPicPr preferRelativeResize="0"/>
          <p:nvPr/>
        </p:nvPicPr>
        <p:blipFill rotWithShape="1">
          <a:blip r:embed="rId5">
            <a:alphaModFix/>
          </a:blip>
          <a:srcRect b="0" l="61030" r="-1317" t="0"/>
          <a:stretch/>
        </p:blipFill>
        <p:spPr>
          <a:xfrm>
            <a:off x="1887372" y="1609163"/>
            <a:ext cx="1977475" cy="2229975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7"/>
          <p:cNvSpPr txBox="1"/>
          <p:nvPr/>
        </p:nvSpPr>
        <p:spPr>
          <a:xfrm>
            <a:off x="1503163" y="1088050"/>
            <a:ext cx="2745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Documentos de apoio</a:t>
            </a:r>
            <a:endParaRPr sz="800"/>
          </a:p>
        </p:txBody>
      </p:sp>
      <p:sp>
        <p:nvSpPr>
          <p:cNvPr id="223" name="Google Shape;223;p27"/>
          <p:cNvSpPr txBox="1"/>
          <p:nvPr/>
        </p:nvSpPr>
        <p:spPr>
          <a:xfrm>
            <a:off x="4624625" y="1088050"/>
            <a:ext cx="2516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63636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Relatórios de atividades</a:t>
            </a:r>
            <a:endParaRPr sz="800"/>
          </a:p>
        </p:txBody>
      </p:sp>
      <p:pic>
        <p:nvPicPr>
          <p:cNvPr id="224" name="Google Shape;224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0375" y="4667625"/>
            <a:ext cx="1401766" cy="46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7"/>
          <p:cNvPicPr preferRelativeResize="0"/>
          <p:nvPr/>
        </p:nvPicPr>
        <p:blipFill rotWithShape="1">
          <a:blip r:embed="rId8">
            <a:alphaModFix/>
          </a:blip>
          <a:srcRect b="0" l="0" r="63455" t="0"/>
          <a:stretch/>
        </p:blipFill>
        <p:spPr>
          <a:xfrm>
            <a:off x="1761242" y="4667625"/>
            <a:ext cx="522884" cy="46290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7"/>
          <p:cNvSpPr txBox="1"/>
          <p:nvPr/>
        </p:nvSpPr>
        <p:spPr>
          <a:xfrm>
            <a:off x="1969025" y="121900"/>
            <a:ext cx="6058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63636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 O portal, onde ficam os documentos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3262" y="0"/>
            <a:ext cx="921052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375" y="4667625"/>
            <a:ext cx="1401766" cy="46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 rotWithShape="1">
          <a:blip r:embed="rId5">
            <a:alphaModFix/>
          </a:blip>
          <a:srcRect b="0" l="0" r="63455" t="0"/>
          <a:stretch/>
        </p:blipFill>
        <p:spPr>
          <a:xfrm>
            <a:off x="1761242" y="4667625"/>
            <a:ext cx="522884" cy="46290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4"/>
          <p:cNvSpPr txBox="1"/>
          <p:nvPr/>
        </p:nvSpPr>
        <p:spPr>
          <a:xfrm>
            <a:off x="931000" y="111400"/>
            <a:ext cx="6058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63636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6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Como foi?</a:t>
            </a:r>
            <a:endParaRPr sz="1600"/>
          </a:p>
        </p:txBody>
      </p:sp>
      <p:pic>
        <p:nvPicPr>
          <p:cNvPr id="68" name="Google Shape;68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07725" y="770625"/>
            <a:ext cx="6927086" cy="1616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98050" y="2693644"/>
            <a:ext cx="3499725" cy="17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97200" y="2723363"/>
            <a:ext cx="1771650" cy="170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 rotWithShape="1">
          <a:blip r:embed="rId3">
            <a:alphaModFix/>
          </a:blip>
          <a:srcRect b="14668" l="0" r="0" t="0"/>
          <a:stretch/>
        </p:blipFill>
        <p:spPr>
          <a:xfrm>
            <a:off x="0" y="-57625"/>
            <a:ext cx="9313722" cy="5201125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5"/>
          <p:cNvSpPr txBox="1"/>
          <p:nvPr>
            <p:ph type="title"/>
          </p:nvPr>
        </p:nvSpPr>
        <p:spPr>
          <a:xfrm>
            <a:off x="235500" y="1969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620">
                <a:solidFill>
                  <a:srgbClr val="D50037"/>
                </a:solidFill>
                <a:latin typeface="Oswald"/>
                <a:ea typeface="Oswald"/>
                <a:cs typeface="Oswald"/>
                <a:sym typeface="Oswald"/>
              </a:rPr>
              <a:t>Ação Comitê São Paulo</a:t>
            </a:r>
            <a:endParaRPr b="1" sz="2620">
              <a:solidFill>
                <a:srgbClr val="D50037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7" name="Google Shape;77;p15"/>
          <p:cNvSpPr txBox="1"/>
          <p:nvPr>
            <p:ph idx="1" type="body"/>
          </p:nvPr>
        </p:nvSpPr>
        <p:spPr>
          <a:xfrm>
            <a:off x="453825" y="3613300"/>
            <a:ext cx="8520600" cy="12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" sz="56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Ação no CCA - CENTRO PARA CRIANÇAS E ADOLESCENTES</a:t>
            </a:r>
            <a:endParaRPr sz="56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6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NOSSA SENHORA DA PROVIDÊNCIA, que atende a comunidade de Real Parque.</a:t>
            </a:r>
            <a:endParaRPr sz="56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6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" sz="56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Foi uma ação bem simples com elogios e reconhecimentos juntos as educadoras da instituição e mulheres da comunidade e o  Antônio Santi fez uma música junto com as crianças e adolescente homenageando as mulheres da comunidade ( link no you tube) - </a:t>
            </a:r>
            <a:r>
              <a:rPr lang="en" sz="5600" u="sng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https://www.youtube.com/watch?v=0uf-6utkyrQ&amp;feature=youtu.be</a:t>
            </a:r>
            <a:endParaRPr sz="56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1666"/>
              <a:buFont typeface="Arial"/>
              <a:buNone/>
            </a:pPr>
            <a:r>
              <a:t/>
            </a:r>
            <a:endParaRPr sz="12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78" name="Google Shape;78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40263" y="864038"/>
            <a:ext cx="2663475" cy="2605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8981"/>
            <a:ext cx="9197573" cy="4776997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6"/>
          <p:cNvSpPr/>
          <p:nvPr/>
        </p:nvSpPr>
        <p:spPr>
          <a:xfrm>
            <a:off x="7876508" y="3513380"/>
            <a:ext cx="890400" cy="163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16"/>
          <p:cNvSpPr/>
          <p:nvPr/>
        </p:nvSpPr>
        <p:spPr>
          <a:xfrm>
            <a:off x="744839" y="3513380"/>
            <a:ext cx="890400" cy="163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6" name="Google Shape;8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771" y="46700"/>
            <a:ext cx="2484850" cy="3314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59671" y="140225"/>
            <a:ext cx="3622426" cy="257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3802" y="2943850"/>
            <a:ext cx="3116151" cy="2074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06826" y="2499850"/>
            <a:ext cx="2226424" cy="280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92496" y="140225"/>
            <a:ext cx="2039249" cy="219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279940" y="2579100"/>
            <a:ext cx="1747200" cy="2344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157900" y="2579103"/>
            <a:ext cx="1852650" cy="2499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492500" y="140221"/>
            <a:ext cx="1240014" cy="121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7625"/>
            <a:ext cx="9313714" cy="520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375" y="4667625"/>
            <a:ext cx="1401766" cy="46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7"/>
          <p:cNvPicPr preferRelativeResize="0"/>
          <p:nvPr/>
        </p:nvPicPr>
        <p:blipFill rotWithShape="1">
          <a:blip r:embed="rId5">
            <a:alphaModFix/>
          </a:blip>
          <a:srcRect b="0" l="0" r="63455" t="0"/>
          <a:stretch/>
        </p:blipFill>
        <p:spPr>
          <a:xfrm>
            <a:off x="1761242" y="4667625"/>
            <a:ext cx="522884" cy="46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7"/>
          <p:cNvSpPr txBox="1"/>
          <p:nvPr/>
        </p:nvSpPr>
        <p:spPr>
          <a:xfrm>
            <a:off x="1199213" y="1611675"/>
            <a:ext cx="7372500" cy="28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FFFFFF"/>
                </a:solidFill>
              </a:rPr>
              <a:t>até 10/03</a:t>
            </a:r>
            <a:r>
              <a:rPr lang="en" sz="1900">
                <a:solidFill>
                  <a:srgbClr val="FFFFFF"/>
                </a:solidFill>
              </a:rPr>
              <a:t> - enviar respostas do Roteiro para Carol</a:t>
            </a:r>
            <a:endParaRPr sz="19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FFFFFF"/>
                </a:solidFill>
              </a:rPr>
              <a:t>até 31/03</a:t>
            </a:r>
            <a:r>
              <a:rPr lang="en" sz="1900">
                <a:solidFill>
                  <a:srgbClr val="FFFFFF"/>
                </a:solidFill>
              </a:rPr>
              <a:t> - fechar com a consultoria aos menos 2 ações para 2021</a:t>
            </a:r>
            <a:endParaRPr sz="19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FFFFFF"/>
                </a:solidFill>
              </a:rPr>
              <a:t>até 2 comitês serão chamados para compartilhar uma boa prática no encontro de 7/Abril. Prepare-se!</a:t>
            </a:r>
            <a:endParaRPr sz="19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FFFFFF"/>
                </a:solidFill>
              </a:rPr>
              <a:t>Preencher os dados dos líderes, seu aniversário e planilha do WS</a:t>
            </a:r>
            <a:endParaRPr sz="19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FFFFFF"/>
              </a:solidFill>
            </a:endParaRPr>
          </a:p>
        </p:txBody>
      </p:sp>
      <p:sp>
        <p:nvSpPr>
          <p:cNvPr id="102" name="Google Shape;102;p17"/>
          <p:cNvSpPr txBox="1"/>
          <p:nvPr/>
        </p:nvSpPr>
        <p:spPr>
          <a:xfrm>
            <a:off x="973450" y="668950"/>
            <a:ext cx="60585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63636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3500">
                <a:solidFill>
                  <a:srgbClr val="D50037"/>
                </a:solidFill>
                <a:latin typeface="Oswald"/>
                <a:ea typeface="Oswald"/>
                <a:cs typeface="Oswald"/>
                <a:sym typeface="Oswald"/>
              </a:rPr>
              <a:t> O que ficamos de realizar?</a:t>
            </a:r>
            <a:endParaRPr sz="2500">
              <a:solidFill>
                <a:srgbClr val="D50037"/>
              </a:solidFill>
            </a:endParaRPr>
          </a:p>
        </p:txBody>
      </p:sp>
      <p:pic>
        <p:nvPicPr>
          <p:cNvPr id="103" name="Google Shape;103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1151" y="1650773"/>
            <a:ext cx="360900" cy="31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1151" y="2260373"/>
            <a:ext cx="360900" cy="31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1151" y="2946173"/>
            <a:ext cx="360900" cy="31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1151" y="3708173"/>
            <a:ext cx="360900" cy="31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7024"/>
            <a:ext cx="9143997" cy="4749174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8"/>
          <p:cNvSpPr/>
          <p:nvPr/>
        </p:nvSpPr>
        <p:spPr>
          <a:xfrm>
            <a:off x="11910464" y="5123700"/>
            <a:ext cx="1017999" cy="1688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18"/>
          <p:cNvSpPr txBox="1"/>
          <p:nvPr/>
        </p:nvSpPr>
        <p:spPr>
          <a:xfrm>
            <a:off x="2679625" y="1945025"/>
            <a:ext cx="44841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63636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4000">
                <a:solidFill>
                  <a:srgbClr val="D50037"/>
                </a:solidFill>
                <a:latin typeface="Oswald"/>
                <a:ea typeface="Oswald"/>
                <a:cs typeface="Oswald"/>
                <a:sym typeface="Oswald"/>
              </a:rPr>
              <a:t>Destaques do mês</a:t>
            </a:r>
            <a:endParaRPr sz="3000">
              <a:solidFill>
                <a:srgbClr val="D50037"/>
              </a:solidFill>
            </a:endParaRPr>
          </a:p>
        </p:txBody>
      </p:sp>
      <p:pic>
        <p:nvPicPr>
          <p:cNvPr id="114" name="Google Shape;11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57973">
            <a:off x="999981" y="417156"/>
            <a:ext cx="1718812" cy="1718812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8"/>
          <p:cNvSpPr/>
          <p:nvPr/>
        </p:nvSpPr>
        <p:spPr>
          <a:xfrm>
            <a:off x="7830625" y="3522875"/>
            <a:ext cx="885300" cy="1620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18"/>
          <p:cNvSpPr/>
          <p:nvPr/>
        </p:nvSpPr>
        <p:spPr>
          <a:xfrm>
            <a:off x="740500" y="3522875"/>
            <a:ext cx="885300" cy="1620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7" name="Google Shape;117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19673">
            <a:off x="6508090" y="2930038"/>
            <a:ext cx="1659819" cy="165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9"/>
          <p:cNvSpPr txBox="1"/>
          <p:nvPr/>
        </p:nvSpPr>
        <p:spPr>
          <a:xfrm>
            <a:off x="1168325" y="822775"/>
            <a:ext cx="68421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Araçatuba					    X	                 X                           -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Araras	</a:t>
            </a:r>
            <a:r>
              <a:rPr b="1" lang="en">
                <a:solidFill>
                  <a:srgbClr val="D50037"/>
                </a:solidFill>
              </a:rPr>
              <a:t>				   </a:t>
            </a:r>
            <a:r>
              <a:rPr b="1" lang="en"/>
              <a:t> X</a:t>
            </a:r>
            <a:r>
              <a:rPr b="1" lang="en">
                <a:solidFill>
                  <a:srgbClr val="D50037"/>
                </a:solidFill>
              </a:rPr>
              <a:t>	                 </a:t>
            </a:r>
            <a:r>
              <a:rPr b="1" lang="en"/>
              <a:t>X </a:t>
            </a:r>
            <a:r>
              <a:rPr b="1" lang="en">
                <a:solidFill>
                  <a:srgbClr val="D50037"/>
                </a:solidFill>
              </a:rPr>
              <a:t>                         </a:t>
            </a:r>
            <a:r>
              <a:rPr b="1" lang="en"/>
              <a:t> X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Caçapava					    X                    X                          -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Cordeirópolis 				    -                     X                           X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Feira de Santana			    -                     X                           -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Fortaleza	</a:t>
            </a:r>
            <a:r>
              <a:rPr b="1" lang="en">
                <a:solidFill>
                  <a:srgbClr val="D50037"/>
                </a:solidFill>
              </a:rPr>
              <a:t>				   </a:t>
            </a:r>
            <a:r>
              <a:rPr b="1" lang="en"/>
              <a:t> X</a:t>
            </a:r>
            <a:r>
              <a:rPr b="1" lang="en">
                <a:solidFill>
                  <a:srgbClr val="D50037"/>
                </a:solidFill>
              </a:rPr>
              <a:t>	                 </a:t>
            </a:r>
            <a:r>
              <a:rPr b="1" lang="en"/>
              <a:t>X</a:t>
            </a:r>
            <a:r>
              <a:rPr b="1" lang="en">
                <a:solidFill>
                  <a:srgbClr val="D50037"/>
                </a:solidFill>
              </a:rPr>
              <a:t>                           </a:t>
            </a:r>
            <a:r>
              <a:rPr b="1" lang="en"/>
              <a:t>-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Goiania					    X                    -                            -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Ibiá						    -	                 X                           -</a:t>
            </a:r>
            <a:endParaRPr b="1"/>
          </a:p>
        </p:txBody>
      </p:sp>
      <p:sp>
        <p:nvSpPr>
          <p:cNvPr id="123" name="Google Shape;123;p19"/>
          <p:cNvSpPr txBox="1"/>
          <p:nvPr/>
        </p:nvSpPr>
        <p:spPr>
          <a:xfrm>
            <a:off x="1108500" y="247800"/>
            <a:ext cx="7595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700">
                <a:solidFill>
                  <a:srgbClr val="D50037"/>
                </a:solidFill>
              </a:rPr>
              <a:t>Entregaram o 			Prework       WS         Roteiro e Plano de Ação</a:t>
            </a:r>
            <a:endParaRPr sz="1700">
              <a:solidFill>
                <a:srgbClr val="D50037"/>
              </a:solidFill>
            </a:endParaRPr>
          </a:p>
        </p:txBody>
      </p:sp>
      <p:sp>
        <p:nvSpPr>
          <p:cNvPr id="124" name="Google Shape;124;p19"/>
          <p:cNvSpPr txBox="1"/>
          <p:nvPr/>
        </p:nvSpPr>
        <p:spPr>
          <a:xfrm>
            <a:off x="1168325" y="2519275"/>
            <a:ext cx="74523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Ituiutaba					    X                    X                           X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Marília                                                -                     X                        -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Montes Claros                                   -                     X                            -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Ribeirão Preto NBS</a:t>
            </a:r>
            <a:r>
              <a:rPr b="1" lang="en">
                <a:solidFill>
                  <a:srgbClr val="D50037"/>
                </a:solidFill>
              </a:rPr>
              <a:t>			    </a:t>
            </a:r>
            <a:r>
              <a:rPr b="1" lang="en"/>
              <a:t>X</a:t>
            </a:r>
            <a:r>
              <a:rPr b="1" lang="en">
                <a:solidFill>
                  <a:srgbClr val="D50037"/>
                </a:solidFill>
              </a:rPr>
              <a:t>	                 </a:t>
            </a:r>
            <a:r>
              <a:rPr b="1" lang="en"/>
              <a:t>X</a:t>
            </a:r>
            <a:r>
              <a:rPr b="1" lang="en">
                <a:solidFill>
                  <a:srgbClr val="D50037"/>
                </a:solidFill>
              </a:rPr>
              <a:t>                           </a:t>
            </a:r>
            <a:r>
              <a:rPr b="1" lang="en"/>
              <a:t>-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Ribeirão Preto Purina			    -	                 X                           -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Rio de Janeiro                                   -                     -                            -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São Bernardo do Campo		    -     	        X                           X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D50037"/>
                </a:solidFill>
              </a:rPr>
              <a:t>São Paulo					    X	                 X                           </a:t>
            </a:r>
            <a:r>
              <a:rPr b="1" lang="en"/>
              <a:t>-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D50037"/>
                </a:solidFill>
              </a:rPr>
              <a:t>São Paulo Sede 			    X	                 </a:t>
            </a:r>
            <a:r>
              <a:rPr b="1" lang="en"/>
              <a:t>X </a:t>
            </a:r>
            <a:r>
              <a:rPr b="1" lang="en">
                <a:solidFill>
                  <a:srgbClr val="D50037"/>
                </a:solidFill>
              </a:rPr>
              <a:t>                          </a:t>
            </a:r>
            <a:r>
              <a:rPr b="1" lang="en"/>
              <a:t>-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Vila Velha</a:t>
            </a:r>
            <a:r>
              <a:rPr b="1" lang="en">
                <a:solidFill>
                  <a:srgbClr val="D50037"/>
                </a:solidFill>
              </a:rPr>
              <a:t>					    </a:t>
            </a:r>
            <a:r>
              <a:rPr b="1" lang="en"/>
              <a:t>X</a:t>
            </a:r>
            <a:r>
              <a:rPr b="1" lang="en">
                <a:solidFill>
                  <a:srgbClr val="D50037"/>
                </a:solidFill>
              </a:rPr>
              <a:t>	                 </a:t>
            </a:r>
            <a:r>
              <a:rPr b="1" lang="en"/>
              <a:t>X </a:t>
            </a:r>
            <a:r>
              <a:rPr b="1" lang="en">
                <a:solidFill>
                  <a:srgbClr val="D50037"/>
                </a:solidFill>
              </a:rPr>
              <a:t>                          </a:t>
            </a:r>
            <a:r>
              <a:rPr b="1" lang="en"/>
              <a:t>-</a:t>
            </a:r>
            <a:endParaRPr/>
          </a:p>
        </p:txBody>
      </p:sp>
      <p:cxnSp>
        <p:nvCxnSpPr>
          <p:cNvPr id="125" name="Google Shape;125;p19"/>
          <p:cNvCxnSpPr/>
          <p:nvPr/>
        </p:nvCxnSpPr>
        <p:spPr>
          <a:xfrm>
            <a:off x="5840975" y="376925"/>
            <a:ext cx="12000" cy="4593000"/>
          </a:xfrm>
          <a:prstGeom prst="straightConnector1">
            <a:avLst/>
          </a:prstGeom>
          <a:noFill/>
          <a:ln cap="flat" cmpd="sng" w="9525">
            <a:solidFill>
              <a:srgbClr val="D5003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6" name="Google Shape;126;p19"/>
          <p:cNvCxnSpPr/>
          <p:nvPr/>
        </p:nvCxnSpPr>
        <p:spPr>
          <a:xfrm>
            <a:off x="4993050" y="376925"/>
            <a:ext cx="12000" cy="4593000"/>
          </a:xfrm>
          <a:prstGeom prst="straightConnector1">
            <a:avLst/>
          </a:prstGeom>
          <a:noFill/>
          <a:ln cap="flat" cmpd="sng" w="9525">
            <a:solidFill>
              <a:srgbClr val="D50037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27" name="Google Shape;12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44773">
            <a:off x="8000058" y="3632883"/>
            <a:ext cx="1055008" cy="1055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834585">
            <a:off x="92575" y="765650"/>
            <a:ext cx="1024900" cy="102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3262" y="0"/>
            <a:ext cx="921052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375" y="4667625"/>
            <a:ext cx="1401766" cy="46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0"/>
          <p:cNvPicPr preferRelativeResize="0"/>
          <p:nvPr/>
        </p:nvPicPr>
        <p:blipFill rotWithShape="1">
          <a:blip r:embed="rId5">
            <a:alphaModFix/>
          </a:blip>
          <a:srcRect b="0" l="0" r="63455" t="0"/>
          <a:stretch/>
        </p:blipFill>
        <p:spPr>
          <a:xfrm>
            <a:off x="1761242" y="4667625"/>
            <a:ext cx="522884" cy="46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0"/>
          <p:cNvSpPr txBox="1"/>
          <p:nvPr/>
        </p:nvSpPr>
        <p:spPr>
          <a:xfrm>
            <a:off x="2131725" y="187625"/>
            <a:ext cx="6058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63636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6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Neste mês: </a:t>
            </a:r>
            <a:endParaRPr sz="1600"/>
          </a:p>
        </p:txBody>
      </p:sp>
      <p:pic>
        <p:nvPicPr>
          <p:cNvPr id="137" name="Google Shape;137;p20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1513" y="1187325"/>
            <a:ext cx="4827275" cy="3088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04682" y="2085575"/>
            <a:ext cx="2939392" cy="147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250074" y="620221"/>
            <a:ext cx="4358601" cy="147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446700" y="151650"/>
            <a:ext cx="678700" cy="64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47100"/>
            <a:ext cx="9294867" cy="5190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375" y="4667625"/>
            <a:ext cx="1401766" cy="46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1"/>
          <p:cNvPicPr preferRelativeResize="0"/>
          <p:nvPr/>
        </p:nvPicPr>
        <p:blipFill rotWithShape="1">
          <a:blip r:embed="rId5">
            <a:alphaModFix/>
          </a:blip>
          <a:srcRect b="0" l="0" r="63455" t="0"/>
          <a:stretch/>
        </p:blipFill>
        <p:spPr>
          <a:xfrm>
            <a:off x="1761242" y="4667625"/>
            <a:ext cx="522884" cy="46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1"/>
          <p:cNvSpPr txBox="1"/>
          <p:nvPr/>
        </p:nvSpPr>
        <p:spPr>
          <a:xfrm flipH="1" rot="10800000">
            <a:off x="1597850" y="394075"/>
            <a:ext cx="5679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21"/>
          <p:cNvSpPr txBox="1"/>
          <p:nvPr/>
        </p:nvSpPr>
        <p:spPr>
          <a:xfrm>
            <a:off x="1466550" y="228600"/>
            <a:ext cx="6058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63636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Vem aí uma Gincana da Gincana!</a:t>
            </a:r>
            <a:endParaRPr/>
          </a:p>
        </p:txBody>
      </p:sp>
      <p:sp>
        <p:nvSpPr>
          <p:cNvPr id="150" name="Google Shape;150;p21"/>
          <p:cNvSpPr txBox="1"/>
          <p:nvPr/>
        </p:nvSpPr>
        <p:spPr>
          <a:xfrm>
            <a:off x="943325" y="1019975"/>
            <a:ext cx="4673700" cy="3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Sua missão será ampliar o número de escolas participantes ajudando a disseminar estes 5 belos hábitos na sua região! </a:t>
            </a:r>
            <a:endParaRPr b="1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Ainda neste mês iremos te informar como participar:</a:t>
            </a:r>
            <a:endParaRPr b="1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&gt; Como Embaixador</a:t>
            </a:r>
            <a:endParaRPr b="1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&gt; Conquistando outros Embaixadores </a:t>
            </a:r>
            <a:endParaRPr b="1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&gt; Trazendo Escolas para o programa</a:t>
            </a:r>
            <a:endParaRPr b="1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… e mais surpresas :-)</a:t>
            </a:r>
            <a:endParaRPr b="1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1C232"/>
              </a:solidFill>
            </a:endParaRPr>
          </a:p>
        </p:txBody>
      </p:sp>
      <p:pic>
        <p:nvPicPr>
          <p:cNvPr id="151" name="Google Shape;151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81800" y="841400"/>
            <a:ext cx="3175924" cy="404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