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42" d="100"/>
          <a:sy n="42" d="100"/>
        </p:scale>
        <p:origin x="75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794"/>
            <a:ext cx="20104099" cy="11311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59594" y="2725324"/>
            <a:ext cx="3509645" cy="1484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0" b="1" i="0">
                <a:solidFill>
                  <a:srgbClr val="0D1D41"/>
                </a:solidFill>
                <a:latin typeface="Helvetica Neue"/>
                <a:cs typeface="Helvetica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0D1D41"/>
                </a:solidFill>
                <a:latin typeface="Helvetica Neue"/>
                <a:cs typeface="Helvetica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0104099" cy="113085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59594" y="2725324"/>
            <a:ext cx="5830570" cy="85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0" b="1" i="0">
                <a:solidFill>
                  <a:srgbClr val="0D1D41"/>
                </a:solidFill>
                <a:latin typeface="Helvetica Neue"/>
                <a:cs typeface="Helvetica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59594" y="3764803"/>
            <a:ext cx="13625830" cy="4002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27622" y="1276430"/>
            <a:ext cx="6976122" cy="794111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266288" y="1928524"/>
            <a:ext cx="3881120" cy="2348230"/>
          </a:xfrm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12700" marR="33655">
              <a:lnSpc>
                <a:spcPct val="77900"/>
              </a:lnSpc>
              <a:spcBef>
                <a:spcPts val="1700"/>
              </a:spcBef>
            </a:pPr>
            <a:r>
              <a:rPr sz="5950" b="0" spc="-994" dirty="0">
                <a:solidFill>
                  <a:srgbClr val="FFFFFF"/>
                </a:solidFill>
                <a:latin typeface="Helvetica Neue"/>
                <a:cs typeface="Helvetica Neue"/>
              </a:rPr>
              <a:t>T</a:t>
            </a:r>
            <a:r>
              <a:rPr sz="5950" b="0" spc="-330" dirty="0">
                <a:solidFill>
                  <a:srgbClr val="FFFFFF"/>
                </a:solidFill>
                <a:latin typeface="Helvetica Neue"/>
                <a:cs typeface="Helvetica Neue"/>
              </a:rPr>
              <a:t>odo</a:t>
            </a:r>
            <a:r>
              <a:rPr sz="5950" b="0" dirty="0">
                <a:solidFill>
                  <a:srgbClr val="FFFFFF"/>
                </a:solidFill>
                <a:latin typeface="Helvetica Neue"/>
                <a:cs typeface="Helvetica Neue"/>
              </a:rPr>
              <a:t>s</a:t>
            </a:r>
            <a:r>
              <a:rPr sz="5950" b="0" spc="-65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5950" b="0" spc="-340" dirty="0">
                <a:solidFill>
                  <a:srgbClr val="FFFFFF"/>
                </a:solidFill>
                <a:latin typeface="Helvetica Neue"/>
                <a:cs typeface="Helvetica Neue"/>
              </a:rPr>
              <a:t>juntos </a:t>
            </a:r>
            <a:r>
              <a:rPr sz="5950" b="0" spc="-285" dirty="0">
                <a:solidFill>
                  <a:srgbClr val="FFFFFF"/>
                </a:solidFill>
                <a:latin typeface="Helvetica Neue"/>
                <a:cs typeface="Helvetica Neue"/>
              </a:rPr>
              <a:t>fazendo</a:t>
            </a:r>
            <a:r>
              <a:rPr sz="5950" b="0" spc="-64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5950" b="0" spc="-50" dirty="0">
                <a:solidFill>
                  <a:srgbClr val="FFFFFF"/>
                </a:solidFill>
                <a:latin typeface="Helvetica Neue"/>
                <a:cs typeface="Helvetica Neue"/>
              </a:rPr>
              <a:t>a </a:t>
            </a:r>
            <a:r>
              <a:rPr sz="5950" spc="-355" dirty="0">
                <a:solidFill>
                  <a:srgbClr val="001D40"/>
                </a:solidFill>
              </a:rPr>
              <a:t>diferença</a:t>
            </a:r>
            <a:endParaRPr sz="5950">
              <a:latin typeface="Helvetica Neue"/>
              <a:cs typeface="Helvetica Neu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1898" y="6085923"/>
            <a:ext cx="12003405" cy="463740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2700" marR="3235960">
              <a:lnSpc>
                <a:spcPts val="4950"/>
              </a:lnSpc>
              <a:spcBef>
                <a:spcPts val="1019"/>
              </a:spcBef>
            </a:pPr>
            <a:r>
              <a:rPr sz="4850" b="1" spc="-225" dirty="0">
                <a:solidFill>
                  <a:srgbClr val="FFFFFF"/>
                </a:solidFill>
                <a:latin typeface="Helvetica Neue"/>
                <a:cs typeface="Helvetica Neue"/>
              </a:rPr>
              <a:t>Chegou</a:t>
            </a:r>
            <a:r>
              <a:rPr sz="4850" b="1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b="1" dirty="0">
                <a:solidFill>
                  <a:srgbClr val="FFFFFF"/>
                </a:solidFill>
                <a:latin typeface="Helvetica Neue"/>
                <a:cs typeface="Helvetica Neue"/>
              </a:rPr>
              <a:t>a</a:t>
            </a:r>
            <a:r>
              <a:rPr sz="4850" b="1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b="1" spc="-210" dirty="0">
                <a:solidFill>
                  <a:srgbClr val="FFFFFF"/>
                </a:solidFill>
                <a:latin typeface="Helvetica Neue"/>
                <a:cs typeface="Helvetica Neue"/>
              </a:rPr>
              <a:t>hora</a:t>
            </a:r>
            <a:r>
              <a:rPr sz="4850" b="1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b="1" spc="-13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4850" b="1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b="1" spc="-240" dirty="0">
                <a:solidFill>
                  <a:srgbClr val="FFFFFF"/>
                </a:solidFill>
                <a:latin typeface="Helvetica Neue"/>
                <a:cs typeface="Helvetica Neue"/>
              </a:rPr>
              <a:t>colocar</a:t>
            </a:r>
            <a:r>
              <a:rPr sz="4850" b="1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b="1" dirty="0">
                <a:solidFill>
                  <a:srgbClr val="0D1D41"/>
                </a:solidFill>
                <a:latin typeface="Helvetica Neue"/>
                <a:cs typeface="Helvetica Neue"/>
              </a:rPr>
              <a:t>o</a:t>
            </a:r>
            <a:r>
              <a:rPr sz="4850" b="1" spc="-515" dirty="0">
                <a:solidFill>
                  <a:srgbClr val="0D1D41"/>
                </a:solidFill>
                <a:latin typeface="Helvetica Neue"/>
                <a:cs typeface="Helvetica Neue"/>
              </a:rPr>
              <a:t> </a:t>
            </a:r>
            <a:r>
              <a:rPr sz="4850" b="1" spc="-280" dirty="0">
                <a:solidFill>
                  <a:srgbClr val="0D1D41"/>
                </a:solidFill>
                <a:latin typeface="Helvetica Neue"/>
                <a:cs typeface="Helvetica Neue"/>
              </a:rPr>
              <a:t>valor </a:t>
            </a:r>
            <a:r>
              <a:rPr sz="4850" b="1" spc="-254" dirty="0">
                <a:solidFill>
                  <a:srgbClr val="0D1D41"/>
                </a:solidFill>
                <a:latin typeface="Helvetica Neue"/>
                <a:cs typeface="Helvetica Neue"/>
              </a:rPr>
              <a:t>Consideração</a:t>
            </a:r>
            <a:r>
              <a:rPr sz="4850" b="1" spc="-484" dirty="0">
                <a:solidFill>
                  <a:srgbClr val="0D1D41"/>
                </a:solidFill>
                <a:latin typeface="Helvetica Neue"/>
                <a:cs typeface="Helvetica Neue"/>
              </a:rPr>
              <a:t> </a:t>
            </a:r>
            <a:r>
              <a:rPr sz="4850" b="1" spc="-135" dirty="0">
                <a:solidFill>
                  <a:srgbClr val="0D1D41"/>
                </a:solidFill>
                <a:latin typeface="Helvetica Neue"/>
                <a:cs typeface="Helvetica Neue"/>
              </a:rPr>
              <a:t>em</a:t>
            </a:r>
            <a:r>
              <a:rPr sz="4850" b="1" spc="-484" dirty="0">
                <a:solidFill>
                  <a:srgbClr val="0D1D41"/>
                </a:solidFill>
                <a:latin typeface="Helvetica Neue"/>
                <a:cs typeface="Helvetica Neue"/>
              </a:rPr>
              <a:t> </a:t>
            </a:r>
            <a:r>
              <a:rPr sz="4850" b="1" spc="-280" dirty="0">
                <a:solidFill>
                  <a:srgbClr val="0D1D41"/>
                </a:solidFill>
                <a:latin typeface="Helvetica Neue"/>
                <a:cs typeface="Helvetica Neue"/>
              </a:rPr>
              <a:t>prática.</a:t>
            </a:r>
            <a:endParaRPr sz="4850">
              <a:latin typeface="Helvetica Neue"/>
              <a:cs typeface="Helvetica Neue"/>
            </a:endParaRPr>
          </a:p>
          <a:p>
            <a:pPr marL="12700" marR="26034">
              <a:lnSpc>
                <a:spcPts val="4950"/>
              </a:lnSpc>
              <a:spcBef>
                <a:spcPts val="5"/>
              </a:spcBef>
            </a:pPr>
            <a:r>
              <a:rPr sz="4850" dirty="0">
                <a:solidFill>
                  <a:srgbClr val="FFFFFF"/>
                </a:solidFill>
                <a:latin typeface="Helvetica Neue"/>
                <a:cs typeface="Helvetica Neue"/>
              </a:rPr>
              <a:t>A</a:t>
            </a:r>
            <a:r>
              <a:rPr sz="4850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10" dirty="0">
                <a:solidFill>
                  <a:srgbClr val="FFFFFF"/>
                </a:solidFill>
                <a:latin typeface="Helvetica Neue"/>
                <a:cs typeface="Helvetica Neue"/>
              </a:rPr>
              <a:t>Azul</a:t>
            </a:r>
            <a:r>
              <a:rPr sz="4850" spc="-5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40" dirty="0">
                <a:solidFill>
                  <a:srgbClr val="FFFFFF"/>
                </a:solidFill>
                <a:latin typeface="Helvetica Neue"/>
                <a:cs typeface="Helvetica Neue"/>
              </a:rPr>
              <a:t>convoca</a:t>
            </a:r>
            <a:r>
              <a:rPr sz="4850" spc="-50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25" dirty="0">
                <a:solidFill>
                  <a:srgbClr val="FFFFFF"/>
                </a:solidFill>
                <a:latin typeface="Helvetica Neue"/>
                <a:cs typeface="Helvetica Neue"/>
              </a:rPr>
              <a:t>todos</a:t>
            </a:r>
            <a:r>
              <a:rPr sz="4850" spc="-5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10" dirty="0">
                <a:solidFill>
                  <a:srgbClr val="FFFFFF"/>
                </a:solidFill>
                <a:latin typeface="Helvetica Neue"/>
                <a:cs typeface="Helvetica Neue"/>
              </a:rPr>
              <a:t>seus</a:t>
            </a:r>
            <a:r>
              <a:rPr sz="4850" spc="-50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720" dirty="0">
                <a:solidFill>
                  <a:srgbClr val="FFFFFF"/>
                </a:solidFill>
                <a:latin typeface="Helvetica Neue"/>
                <a:cs typeface="Helvetica Neue"/>
              </a:rPr>
              <a:t>T</a:t>
            </a:r>
            <a:r>
              <a:rPr sz="4850" spc="-270" dirty="0">
                <a:solidFill>
                  <a:srgbClr val="FFFFFF"/>
                </a:solidFill>
                <a:latin typeface="Helvetica Neue"/>
                <a:cs typeface="Helvetica Neue"/>
              </a:rPr>
              <a:t>ripulante</a:t>
            </a:r>
            <a:r>
              <a:rPr sz="4850" dirty="0">
                <a:solidFill>
                  <a:srgbClr val="FFFFFF"/>
                </a:solidFill>
                <a:latin typeface="Helvetica Neue"/>
                <a:cs typeface="Helvetica Neue"/>
              </a:rPr>
              <a:t>s</a:t>
            </a:r>
            <a:r>
              <a:rPr sz="4850" spc="-4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10" dirty="0">
                <a:solidFill>
                  <a:srgbClr val="FFFFFF"/>
                </a:solidFill>
                <a:latin typeface="Helvetica Neue"/>
                <a:cs typeface="Helvetica Neue"/>
              </a:rPr>
              <a:t>para</a:t>
            </a:r>
            <a:r>
              <a:rPr sz="4850" spc="-50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50" dirty="0">
                <a:solidFill>
                  <a:srgbClr val="FFFFFF"/>
                </a:solidFill>
                <a:latin typeface="Helvetica Neue"/>
                <a:cs typeface="Helvetica Neue"/>
              </a:rPr>
              <a:t>a </a:t>
            </a:r>
            <a:r>
              <a:rPr sz="4850" spc="-225" dirty="0">
                <a:solidFill>
                  <a:srgbClr val="FFFFFF"/>
                </a:solidFill>
                <a:latin typeface="Helvetica Neue"/>
                <a:cs typeface="Helvetica Neue"/>
              </a:rPr>
              <a:t>maior</a:t>
            </a:r>
            <a:r>
              <a:rPr sz="4850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25" dirty="0">
                <a:solidFill>
                  <a:srgbClr val="FFFFFF"/>
                </a:solidFill>
                <a:latin typeface="Helvetica Neue"/>
                <a:cs typeface="Helvetica Neue"/>
              </a:rPr>
              <a:t>Semana</a:t>
            </a:r>
            <a:r>
              <a:rPr sz="4850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13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4850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540" dirty="0">
                <a:solidFill>
                  <a:srgbClr val="FFFFFF"/>
                </a:solidFill>
                <a:latin typeface="Helvetica Neue"/>
                <a:cs typeface="Helvetica Neue"/>
              </a:rPr>
              <a:t>V</a:t>
            </a:r>
            <a:r>
              <a:rPr sz="4850" spc="-270" dirty="0">
                <a:solidFill>
                  <a:srgbClr val="FFFFFF"/>
                </a:solidFill>
                <a:latin typeface="Helvetica Neue"/>
                <a:cs typeface="Helvetica Neue"/>
              </a:rPr>
              <a:t>oluntariad</a:t>
            </a:r>
            <a:r>
              <a:rPr sz="4850" dirty="0">
                <a:solidFill>
                  <a:srgbClr val="FFFFFF"/>
                </a:solidFill>
                <a:latin typeface="Helvetica Neue"/>
                <a:cs typeface="Helvetica Neue"/>
              </a:rPr>
              <a:t>o</a:t>
            </a:r>
            <a:r>
              <a:rPr sz="4850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135" dirty="0">
                <a:solidFill>
                  <a:srgbClr val="FFFFFF"/>
                </a:solidFill>
                <a:latin typeface="Helvetica Neue"/>
                <a:cs typeface="Helvetica Neue"/>
              </a:rPr>
              <a:t>da</a:t>
            </a:r>
            <a:r>
              <a:rPr sz="4850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25" dirty="0">
                <a:solidFill>
                  <a:srgbClr val="FFFFFF"/>
                </a:solidFill>
                <a:latin typeface="Helvetica Neue"/>
                <a:cs typeface="Helvetica Neue"/>
              </a:rPr>
              <a:t>nossa</a:t>
            </a:r>
            <a:r>
              <a:rPr sz="4850" spc="-5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4850" spc="-280" dirty="0">
                <a:solidFill>
                  <a:srgbClr val="FFFFFF"/>
                </a:solidFill>
                <a:latin typeface="Helvetica Neue"/>
                <a:cs typeface="Helvetica Neue"/>
              </a:rPr>
              <a:t>história!</a:t>
            </a:r>
            <a:endParaRPr sz="4850">
              <a:latin typeface="Helvetica Neue"/>
              <a:cs typeface="Helvetica Neu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650">
              <a:latin typeface="Helvetica Neue"/>
              <a:cs typeface="Helvetica Neue"/>
            </a:endParaRPr>
          </a:p>
          <a:p>
            <a:pPr marL="12700" marR="765810">
              <a:lnSpc>
                <a:spcPts val="3829"/>
              </a:lnSpc>
            </a:pPr>
            <a:r>
              <a:rPr sz="3750" b="1" spc="-180" dirty="0">
                <a:solidFill>
                  <a:srgbClr val="FFFFFF"/>
                </a:solidFill>
                <a:latin typeface="Helvetica Neue"/>
                <a:cs typeface="Helvetica Neue"/>
              </a:rPr>
              <a:t>Confira</a:t>
            </a:r>
            <a:r>
              <a:rPr sz="3750" b="1" spc="-409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80" dirty="0">
                <a:solidFill>
                  <a:srgbClr val="FFFFFF"/>
                </a:solidFill>
                <a:latin typeface="Helvetica Neue"/>
                <a:cs typeface="Helvetica Neue"/>
              </a:rPr>
              <a:t>algumas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95" dirty="0">
                <a:solidFill>
                  <a:srgbClr val="FFFFFF"/>
                </a:solidFill>
                <a:latin typeface="Helvetica Neue"/>
                <a:cs typeface="Helvetica Neue"/>
              </a:rPr>
              <a:t>sugestões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75" dirty="0">
                <a:solidFill>
                  <a:srgbClr val="FFFFFF"/>
                </a:solidFill>
                <a:latin typeface="Helvetica Neue"/>
                <a:cs typeface="Helvetica Neue"/>
              </a:rPr>
              <a:t>ações</a:t>
            </a:r>
            <a:r>
              <a:rPr sz="3750" b="1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65" dirty="0">
                <a:solidFill>
                  <a:srgbClr val="FFFFFF"/>
                </a:solidFill>
                <a:latin typeface="Helvetica Neue"/>
                <a:cs typeface="Helvetica Neue"/>
              </a:rPr>
              <a:t>para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dirty="0">
                <a:solidFill>
                  <a:srgbClr val="FFFFFF"/>
                </a:solidFill>
                <a:latin typeface="Helvetica Neue"/>
                <a:cs typeface="Helvetica Neue"/>
              </a:rPr>
              <a:t>a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40" dirty="0">
                <a:solidFill>
                  <a:srgbClr val="FFFFFF"/>
                </a:solidFill>
                <a:latin typeface="Helvetica Neue"/>
                <a:cs typeface="Helvetica Neue"/>
              </a:rPr>
              <a:t>sua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65" dirty="0">
                <a:solidFill>
                  <a:srgbClr val="FFFFFF"/>
                </a:solidFill>
                <a:latin typeface="Helvetica Neue"/>
                <a:cs typeface="Helvetica Neue"/>
              </a:rPr>
              <a:t>base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50" dirty="0">
                <a:solidFill>
                  <a:srgbClr val="FFFFFF"/>
                </a:solidFill>
                <a:latin typeface="Helvetica Neue"/>
                <a:cs typeface="Helvetica Neue"/>
              </a:rPr>
              <a:t>e </a:t>
            </a:r>
            <a:r>
              <a:rPr sz="3750" b="1" spc="-165" dirty="0">
                <a:solidFill>
                  <a:srgbClr val="FFFFFF"/>
                </a:solidFill>
                <a:latin typeface="Helvetica Neue"/>
                <a:cs typeface="Helvetica Neue"/>
              </a:rPr>
              <a:t>faça</a:t>
            </a:r>
            <a:r>
              <a:rPr sz="3750" b="1" spc="-409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dirty="0">
                <a:solidFill>
                  <a:srgbClr val="FFFFFF"/>
                </a:solidFill>
                <a:latin typeface="Helvetica Neue"/>
                <a:cs typeface="Helvetica Neue"/>
              </a:rPr>
              <a:t>a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200" dirty="0">
                <a:solidFill>
                  <a:srgbClr val="FFFFFF"/>
                </a:solidFill>
                <a:latin typeface="Helvetica Neue"/>
                <a:cs typeface="Helvetica Neue"/>
              </a:rPr>
              <a:t>diferença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05" dirty="0">
                <a:solidFill>
                  <a:srgbClr val="FFFFFF"/>
                </a:solidFill>
                <a:latin typeface="Helvetica Neue"/>
                <a:cs typeface="Helvetica Neue"/>
              </a:rPr>
              <a:t>na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65" dirty="0">
                <a:solidFill>
                  <a:srgbClr val="FFFFFF"/>
                </a:solidFill>
                <a:latin typeface="Helvetica Neue"/>
                <a:cs typeface="Helvetica Neue"/>
              </a:rPr>
              <a:t>vida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140" dirty="0">
                <a:solidFill>
                  <a:srgbClr val="FFFFFF"/>
                </a:solidFill>
                <a:latin typeface="Helvetica Neue"/>
                <a:cs typeface="Helvetica Neue"/>
              </a:rPr>
              <a:t>das</a:t>
            </a:r>
            <a:r>
              <a:rPr sz="3750" b="1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90" dirty="0">
                <a:solidFill>
                  <a:srgbClr val="FFFFFF"/>
                </a:solidFill>
                <a:latin typeface="Helvetica Neue"/>
                <a:cs typeface="Helvetica Neue"/>
              </a:rPr>
              <a:t>pessoas.</a:t>
            </a:r>
            <a:endParaRPr sz="3750">
              <a:latin typeface="Helvetica Neue"/>
              <a:cs typeface="Helvetica Neue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44CA1FC-116F-F9C2-86D0-08B087235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050" y="1237972"/>
            <a:ext cx="6553200" cy="392987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AC97452-3B26-066B-4B47-5491B5699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60300" y="586022"/>
            <a:ext cx="6858000" cy="8092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59594" y="2725324"/>
            <a:ext cx="4623435" cy="1484630"/>
          </a:xfrm>
          <a:prstGeom prst="rect">
            <a:avLst/>
          </a:prstGeom>
        </p:spPr>
        <p:txBody>
          <a:bodyPr vert="horz" wrap="square" lIns="0" tIns="212725" rIns="0" bIns="0" rtlCol="0">
            <a:spAutoFit/>
          </a:bodyPr>
          <a:lstStyle/>
          <a:p>
            <a:pPr marL="12700" marR="29845">
              <a:lnSpc>
                <a:spcPct val="75800"/>
              </a:lnSpc>
              <a:spcBef>
                <a:spcPts val="1675"/>
              </a:spcBef>
            </a:pPr>
            <a:r>
              <a:rPr spc="-305" dirty="0">
                <a:solidFill>
                  <a:srgbClr val="FFFFFF"/>
                </a:solidFill>
              </a:rPr>
              <a:t>Produtos</a:t>
            </a:r>
            <a:r>
              <a:rPr spc="-605" dirty="0">
                <a:solidFill>
                  <a:srgbClr val="FFFFFF"/>
                </a:solidFill>
              </a:rPr>
              <a:t> </a:t>
            </a:r>
            <a:r>
              <a:rPr spc="-360" dirty="0">
                <a:solidFill>
                  <a:srgbClr val="FFFFFF"/>
                </a:solidFill>
              </a:rPr>
              <a:t>de </a:t>
            </a:r>
            <a:r>
              <a:rPr spc="-285" dirty="0"/>
              <a:t>higiene</a:t>
            </a:r>
            <a:r>
              <a:rPr spc="-600" dirty="0"/>
              <a:t> </a:t>
            </a:r>
            <a:r>
              <a:rPr spc="-340" dirty="0"/>
              <a:t>pessoal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59594" y="4393057"/>
            <a:ext cx="13625830" cy="302958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 marR="577850">
              <a:lnSpc>
                <a:spcPts val="3829"/>
              </a:lnSpc>
              <a:spcBef>
                <a:spcPts val="790"/>
              </a:spcBef>
            </a:pP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A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base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pode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fazer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uma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0" dirty="0">
                <a:solidFill>
                  <a:srgbClr val="FFFFFF"/>
                </a:solidFill>
                <a:latin typeface="Helvetica Neue"/>
                <a:cs typeface="Helvetica Neue"/>
              </a:rPr>
              <a:t>campanha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4" dirty="0">
                <a:solidFill>
                  <a:srgbClr val="FFFFFF"/>
                </a:solidFill>
                <a:latin typeface="Helvetica Neue"/>
                <a:cs typeface="Helvetica Neue"/>
              </a:rPr>
              <a:t>arrecadação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itens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" dirty="0">
                <a:solidFill>
                  <a:srgbClr val="FFFFFF"/>
                </a:solidFill>
                <a:latin typeface="Helvetica Neue"/>
                <a:cs typeface="Helvetica Neue"/>
              </a:rPr>
              <a:t>como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absorventes,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papel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higiênico,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sabonetes,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0" dirty="0">
                <a:solidFill>
                  <a:srgbClr val="FFFFFF"/>
                </a:solidFill>
                <a:latin typeface="Helvetica Neue"/>
                <a:cs typeface="Helvetica Neue"/>
              </a:rPr>
              <a:t>xampus,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escova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25" dirty="0">
                <a:solidFill>
                  <a:srgbClr val="FFFFFF"/>
                </a:solidFill>
                <a:latin typeface="Helvetica Neue"/>
                <a:cs typeface="Helvetica Neue"/>
              </a:rPr>
              <a:t>dentes,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pasta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0" dirty="0">
                <a:solidFill>
                  <a:srgbClr val="FFFFFF"/>
                </a:solidFill>
                <a:latin typeface="Helvetica Neue"/>
                <a:cs typeface="Helvetica Neue"/>
              </a:rPr>
              <a:t>dentes,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desodorante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demais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produtos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0" dirty="0">
                <a:solidFill>
                  <a:srgbClr val="FFFFFF"/>
                </a:solidFill>
                <a:latin typeface="Helvetica Neue"/>
                <a:cs typeface="Helvetica Neue"/>
              </a:rPr>
              <a:t>higiene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5" dirty="0">
                <a:solidFill>
                  <a:srgbClr val="FFFFFF"/>
                </a:solidFill>
                <a:latin typeface="Helvetica Neue"/>
                <a:cs typeface="Helvetica Neue"/>
              </a:rPr>
              <a:t>pessoal.</a:t>
            </a:r>
            <a:endParaRPr sz="3750">
              <a:latin typeface="Helvetica Neue"/>
              <a:cs typeface="Helvetica Neue"/>
            </a:endParaRPr>
          </a:p>
          <a:p>
            <a:pPr marL="12700" marR="18415">
              <a:lnSpc>
                <a:spcPts val="3829"/>
              </a:lnSpc>
              <a:spcBef>
                <a:spcPts val="3825"/>
              </a:spcBef>
            </a:pPr>
            <a:r>
              <a:rPr sz="3750" b="1" spc="-165" dirty="0">
                <a:solidFill>
                  <a:srgbClr val="FFFFFF"/>
                </a:solidFill>
                <a:latin typeface="Helvetica Neue"/>
                <a:cs typeface="Helvetica Neue"/>
              </a:rPr>
              <a:t>Como</a:t>
            </a:r>
            <a:r>
              <a:rPr sz="3750" b="1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204" dirty="0">
                <a:solidFill>
                  <a:srgbClr val="FFFFFF"/>
                </a:solidFill>
                <a:latin typeface="Helvetica Neue"/>
                <a:cs typeface="Helvetica Neue"/>
              </a:rPr>
              <a:t>organizar:</a:t>
            </a:r>
            <a:r>
              <a:rPr sz="3750" b="1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em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um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local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grande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4" dirty="0">
                <a:solidFill>
                  <a:srgbClr val="FFFFFF"/>
                </a:solidFill>
                <a:latin typeface="Helvetica Neue"/>
                <a:cs typeface="Helvetica Neue"/>
              </a:rPr>
              <a:t>circulação,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separe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um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0" dirty="0">
                <a:solidFill>
                  <a:srgbClr val="FFFFFF"/>
                </a:solidFill>
                <a:latin typeface="Helvetica Neue"/>
                <a:cs typeface="Helvetica Neue"/>
              </a:rPr>
              <a:t>espaço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ou</a:t>
            </a:r>
            <a:r>
              <a:rPr sz="3750" spc="-409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uma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caixa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para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fazer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a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arrecadação.</a:t>
            </a:r>
            <a:endParaRPr sz="3750">
              <a:latin typeface="Helvetica Neue"/>
              <a:cs typeface="Helvetica Neue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4164" y="8149280"/>
            <a:ext cx="2673845" cy="266881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D3DFA57-55FA-0236-E137-7D1CB1C6F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300" y="586022"/>
            <a:ext cx="6858000" cy="8092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300" dirty="0"/>
              <a:t>Alimentos</a:t>
            </a:r>
            <a:r>
              <a:rPr spc="-585" dirty="0"/>
              <a:t> </a:t>
            </a:r>
            <a:r>
              <a:rPr spc="-40" dirty="0">
                <a:solidFill>
                  <a:srgbClr val="FFFFFF"/>
                </a:solidFill>
              </a:rPr>
              <a:t>e</a:t>
            </a:r>
            <a:r>
              <a:rPr spc="-580" dirty="0">
                <a:solidFill>
                  <a:srgbClr val="FFFFFF"/>
                </a:solidFill>
              </a:rPr>
              <a:t> </a:t>
            </a:r>
            <a:r>
              <a:rPr spc="-360" dirty="0"/>
              <a:t>roupas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2684" rIns="0" bIns="0" rtlCol="0">
            <a:spAutoFit/>
          </a:bodyPr>
          <a:lstStyle/>
          <a:p>
            <a:pPr marL="12700" marR="668020">
              <a:lnSpc>
                <a:spcPts val="3829"/>
              </a:lnSpc>
              <a:spcBef>
                <a:spcPts val="790"/>
              </a:spcBef>
            </a:pPr>
            <a:r>
              <a:rPr dirty="0"/>
              <a:t>A</a:t>
            </a:r>
            <a:r>
              <a:rPr spc="-395" dirty="0"/>
              <a:t> </a:t>
            </a:r>
            <a:r>
              <a:rPr spc="-165" dirty="0"/>
              <a:t>base</a:t>
            </a:r>
            <a:r>
              <a:rPr spc="-385" dirty="0"/>
              <a:t> </a:t>
            </a:r>
            <a:r>
              <a:rPr spc="-165" dirty="0"/>
              <a:t>pode</a:t>
            </a:r>
            <a:r>
              <a:rPr spc="-385" dirty="0"/>
              <a:t> </a:t>
            </a:r>
            <a:r>
              <a:rPr spc="-175" dirty="0"/>
              <a:t>fazer</a:t>
            </a:r>
            <a:r>
              <a:rPr spc="-385" dirty="0"/>
              <a:t> </a:t>
            </a:r>
            <a:r>
              <a:rPr spc="-140" dirty="0"/>
              <a:t>uma</a:t>
            </a:r>
            <a:r>
              <a:rPr spc="-380" dirty="0"/>
              <a:t> </a:t>
            </a:r>
            <a:r>
              <a:rPr spc="-190" dirty="0"/>
              <a:t>campanha</a:t>
            </a:r>
            <a:r>
              <a:rPr spc="-385" dirty="0"/>
              <a:t> </a:t>
            </a:r>
            <a:r>
              <a:rPr spc="-105" dirty="0"/>
              <a:t>de</a:t>
            </a:r>
            <a:r>
              <a:rPr spc="-385" dirty="0"/>
              <a:t> </a:t>
            </a:r>
            <a:r>
              <a:rPr spc="-204" dirty="0"/>
              <a:t>arrecadação</a:t>
            </a:r>
            <a:r>
              <a:rPr spc="-385" dirty="0"/>
              <a:t> </a:t>
            </a:r>
            <a:r>
              <a:rPr spc="-105" dirty="0"/>
              <a:t>de</a:t>
            </a:r>
            <a:r>
              <a:rPr spc="-385" dirty="0"/>
              <a:t> </a:t>
            </a:r>
            <a:r>
              <a:rPr spc="-195" dirty="0"/>
              <a:t>alimentos</a:t>
            </a:r>
            <a:r>
              <a:rPr spc="-380" dirty="0"/>
              <a:t> </a:t>
            </a:r>
            <a:r>
              <a:rPr spc="-130" dirty="0"/>
              <a:t>não </a:t>
            </a:r>
            <a:r>
              <a:rPr spc="-204" dirty="0"/>
              <a:t>perecíveis</a:t>
            </a:r>
            <a:r>
              <a:rPr spc="-395" dirty="0"/>
              <a:t> </a:t>
            </a:r>
            <a:r>
              <a:rPr dirty="0"/>
              <a:t>e</a:t>
            </a:r>
            <a:r>
              <a:rPr spc="-390" dirty="0"/>
              <a:t> </a:t>
            </a:r>
            <a:r>
              <a:rPr spc="-195" dirty="0"/>
              <a:t>roupas</a:t>
            </a:r>
            <a:r>
              <a:rPr spc="-395" dirty="0"/>
              <a:t> </a:t>
            </a:r>
            <a:r>
              <a:rPr spc="-175" dirty="0"/>
              <a:t>novas</a:t>
            </a:r>
            <a:r>
              <a:rPr spc="-390" dirty="0"/>
              <a:t> </a:t>
            </a:r>
            <a:r>
              <a:rPr spc="-105" dirty="0"/>
              <a:t>ou</a:t>
            </a:r>
            <a:r>
              <a:rPr spc="-390" dirty="0"/>
              <a:t> </a:t>
            </a:r>
            <a:r>
              <a:rPr spc="-175" dirty="0"/>
              <a:t>usadas</a:t>
            </a:r>
            <a:r>
              <a:rPr spc="-395" dirty="0"/>
              <a:t> </a:t>
            </a:r>
            <a:r>
              <a:rPr spc="-105" dirty="0"/>
              <a:t>em</a:t>
            </a:r>
            <a:r>
              <a:rPr spc="-390" dirty="0"/>
              <a:t> </a:t>
            </a:r>
            <a:r>
              <a:rPr spc="-140" dirty="0"/>
              <a:t>bom</a:t>
            </a:r>
            <a:r>
              <a:rPr spc="-390" dirty="0"/>
              <a:t> </a:t>
            </a:r>
            <a:r>
              <a:rPr spc="-70" dirty="0"/>
              <a:t>estado.</a:t>
            </a:r>
          </a:p>
          <a:p>
            <a:pPr marL="12700" marR="18415">
              <a:lnSpc>
                <a:spcPts val="3829"/>
              </a:lnSpc>
              <a:spcBef>
                <a:spcPts val="3825"/>
              </a:spcBef>
            </a:pPr>
            <a:r>
              <a:rPr b="1" spc="-165" dirty="0">
                <a:latin typeface="Helvetica Neue"/>
                <a:cs typeface="Helvetica Neue"/>
              </a:rPr>
              <a:t>Como</a:t>
            </a:r>
            <a:r>
              <a:rPr b="1" spc="-400" dirty="0">
                <a:latin typeface="Helvetica Neue"/>
                <a:cs typeface="Helvetica Neue"/>
              </a:rPr>
              <a:t> </a:t>
            </a:r>
            <a:r>
              <a:rPr b="1" spc="-204" dirty="0">
                <a:latin typeface="Helvetica Neue"/>
                <a:cs typeface="Helvetica Neue"/>
              </a:rPr>
              <a:t>organizar:</a:t>
            </a:r>
            <a:r>
              <a:rPr b="1" spc="-390" dirty="0">
                <a:latin typeface="Helvetica Neue"/>
                <a:cs typeface="Helvetica Neue"/>
              </a:rPr>
              <a:t> </a:t>
            </a:r>
            <a:r>
              <a:rPr spc="-105" dirty="0"/>
              <a:t>em</a:t>
            </a:r>
            <a:r>
              <a:rPr spc="-390" dirty="0"/>
              <a:t> </a:t>
            </a:r>
            <a:r>
              <a:rPr spc="-105" dirty="0"/>
              <a:t>um</a:t>
            </a:r>
            <a:r>
              <a:rPr spc="-385" dirty="0"/>
              <a:t> </a:t>
            </a:r>
            <a:r>
              <a:rPr spc="-175" dirty="0"/>
              <a:t>local</a:t>
            </a:r>
            <a:r>
              <a:rPr spc="-390" dirty="0"/>
              <a:t> </a:t>
            </a:r>
            <a:r>
              <a:rPr spc="-105" dirty="0"/>
              <a:t>de</a:t>
            </a:r>
            <a:r>
              <a:rPr spc="-390" dirty="0"/>
              <a:t> </a:t>
            </a:r>
            <a:r>
              <a:rPr spc="-175" dirty="0"/>
              <a:t>grande</a:t>
            </a:r>
            <a:r>
              <a:rPr spc="-385" dirty="0"/>
              <a:t> </a:t>
            </a:r>
            <a:r>
              <a:rPr spc="-204" dirty="0"/>
              <a:t>circulação,</a:t>
            </a:r>
            <a:r>
              <a:rPr spc="-390" dirty="0"/>
              <a:t> </a:t>
            </a:r>
            <a:r>
              <a:rPr spc="-195" dirty="0"/>
              <a:t>separe</a:t>
            </a:r>
            <a:r>
              <a:rPr spc="-390" dirty="0"/>
              <a:t> </a:t>
            </a:r>
            <a:r>
              <a:rPr spc="-105" dirty="0"/>
              <a:t>um</a:t>
            </a:r>
            <a:r>
              <a:rPr spc="-385" dirty="0"/>
              <a:t> </a:t>
            </a:r>
            <a:r>
              <a:rPr spc="-170" dirty="0"/>
              <a:t>espaço </a:t>
            </a:r>
            <a:r>
              <a:rPr spc="-105" dirty="0"/>
              <a:t>ou</a:t>
            </a:r>
            <a:r>
              <a:rPr spc="-409" dirty="0"/>
              <a:t> </a:t>
            </a:r>
            <a:r>
              <a:rPr spc="-140" dirty="0"/>
              <a:t>uma</a:t>
            </a:r>
            <a:r>
              <a:rPr spc="-400" dirty="0"/>
              <a:t> </a:t>
            </a:r>
            <a:r>
              <a:rPr spc="-175" dirty="0"/>
              <a:t>caixa</a:t>
            </a:r>
            <a:r>
              <a:rPr spc="-395" dirty="0"/>
              <a:t> </a:t>
            </a:r>
            <a:r>
              <a:rPr spc="-165" dirty="0"/>
              <a:t>para</a:t>
            </a:r>
            <a:r>
              <a:rPr spc="-400" dirty="0"/>
              <a:t> </a:t>
            </a:r>
            <a:r>
              <a:rPr spc="-175" dirty="0"/>
              <a:t>fazer</a:t>
            </a:r>
            <a:r>
              <a:rPr spc="-400" dirty="0"/>
              <a:t> </a:t>
            </a:r>
            <a:r>
              <a:rPr dirty="0"/>
              <a:t>a</a:t>
            </a:r>
            <a:r>
              <a:rPr spc="-395" dirty="0"/>
              <a:t> </a:t>
            </a:r>
            <a:r>
              <a:rPr spc="-140" dirty="0"/>
              <a:t>arrecadação.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602" y="8101952"/>
            <a:ext cx="2663793" cy="266379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4EA97C7-EAC3-DBD1-8DBF-345AE25C3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300" y="586022"/>
            <a:ext cx="6858000" cy="8092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295" dirty="0"/>
              <a:t>Livros</a:t>
            </a:r>
            <a:r>
              <a:rPr spc="-595" dirty="0"/>
              <a:t> </a:t>
            </a:r>
            <a:r>
              <a:rPr spc="-40" dirty="0">
                <a:solidFill>
                  <a:srgbClr val="FFFFFF"/>
                </a:solidFill>
              </a:rPr>
              <a:t>e</a:t>
            </a:r>
            <a:r>
              <a:rPr spc="-595" dirty="0">
                <a:solidFill>
                  <a:srgbClr val="FFFFFF"/>
                </a:solidFill>
              </a:rPr>
              <a:t> </a:t>
            </a:r>
            <a:r>
              <a:rPr spc="-340" dirty="0"/>
              <a:t>brinquedos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 marR="14604">
              <a:lnSpc>
                <a:spcPts val="3829"/>
              </a:lnSpc>
              <a:spcBef>
                <a:spcPts val="790"/>
              </a:spcBef>
            </a:pPr>
            <a:r>
              <a:rPr dirty="0"/>
              <a:t>A</a:t>
            </a:r>
            <a:r>
              <a:rPr spc="-409" dirty="0"/>
              <a:t> </a:t>
            </a:r>
            <a:r>
              <a:rPr spc="-165" dirty="0"/>
              <a:t>Azul</a:t>
            </a:r>
            <a:r>
              <a:rPr spc="-395" dirty="0"/>
              <a:t> </a:t>
            </a:r>
            <a:r>
              <a:rPr spc="-180" dirty="0"/>
              <a:t>conecta</a:t>
            </a:r>
            <a:r>
              <a:rPr spc="-395" dirty="0"/>
              <a:t> </a:t>
            </a:r>
            <a:r>
              <a:rPr spc="-180" dirty="0"/>
              <a:t>pessoas</a:t>
            </a:r>
            <a:r>
              <a:rPr spc="-395" dirty="0"/>
              <a:t> </a:t>
            </a:r>
            <a:r>
              <a:rPr dirty="0"/>
              <a:t>e</a:t>
            </a:r>
            <a:r>
              <a:rPr spc="-400" dirty="0"/>
              <a:t> </a:t>
            </a:r>
            <a:r>
              <a:rPr spc="-195" dirty="0"/>
              <a:t>destinos,</a:t>
            </a:r>
            <a:r>
              <a:rPr spc="-395" dirty="0"/>
              <a:t> </a:t>
            </a:r>
            <a:r>
              <a:rPr spc="-140" dirty="0"/>
              <a:t>por</a:t>
            </a:r>
            <a:r>
              <a:rPr spc="-395" dirty="0"/>
              <a:t> </a:t>
            </a:r>
            <a:r>
              <a:rPr spc="-165" dirty="0"/>
              <a:t>isso</a:t>
            </a:r>
            <a:r>
              <a:rPr spc="-395" dirty="0"/>
              <a:t> </a:t>
            </a:r>
            <a:r>
              <a:rPr spc="-165" dirty="0"/>
              <a:t>esta</a:t>
            </a:r>
            <a:r>
              <a:rPr spc="-395" dirty="0"/>
              <a:t> </a:t>
            </a:r>
            <a:r>
              <a:rPr spc="-165" dirty="0"/>
              <a:t>ação</a:t>
            </a:r>
            <a:r>
              <a:rPr spc="-400" dirty="0"/>
              <a:t> </a:t>
            </a:r>
            <a:r>
              <a:rPr dirty="0"/>
              <a:t>é</a:t>
            </a:r>
            <a:r>
              <a:rPr spc="-395" dirty="0"/>
              <a:t> </a:t>
            </a:r>
            <a:r>
              <a:rPr dirty="0"/>
              <a:t>a</a:t>
            </a:r>
            <a:r>
              <a:rPr spc="-395" dirty="0"/>
              <a:t> </a:t>
            </a:r>
            <a:r>
              <a:rPr spc="-175" dirty="0"/>
              <a:t>nossa</a:t>
            </a:r>
            <a:r>
              <a:rPr spc="-395" dirty="0"/>
              <a:t> </a:t>
            </a:r>
            <a:r>
              <a:rPr spc="-175" dirty="0"/>
              <a:t>cara!</a:t>
            </a:r>
            <a:r>
              <a:rPr spc="-395" dirty="0"/>
              <a:t> </a:t>
            </a:r>
            <a:r>
              <a:rPr spc="-50" dirty="0"/>
              <a:t>A </a:t>
            </a:r>
            <a:r>
              <a:rPr spc="-165" dirty="0"/>
              <a:t>base</a:t>
            </a:r>
            <a:r>
              <a:rPr spc="-395" dirty="0"/>
              <a:t> </a:t>
            </a:r>
            <a:r>
              <a:rPr spc="-165" dirty="0"/>
              <a:t>pode</a:t>
            </a:r>
            <a:r>
              <a:rPr spc="-385" dirty="0"/>
              <a:t> </a:t>
            </a:r>
            <a:r>
              <a:rPr spc="-175" dirty="0"/>
              <a:t>fazer</a:t>
            </a:r>
            <a:r>
              <a:rPr spc="-385" dirty="0"/>
              <a:t> </a:t>
            </a:r>
            <a:r>
              <a:rPr spc="-140" dirty="0"/>
              <a:t>uma</a:t>
            </a:r>
            <a:r>
              <a:rPr spc="-385" dirty="0"/>
              <a:t> </a:t>
            </a:r>
            <a:r>
              <a:rPr spc="-190" dirty="0"/>
              <a:t>campanha</a:t>
            </a:r>
            <a:r>
              <a:rPr spc="-385" dirty="0"/>
              <a:t> </a:t>
            </a:r>
            <a:r>
              <a:rPr spc="-105" dirty="0"/>
              <a:t>de</a:t>
            </a:r>
            <a:r>
              <a:rPr spc="-385" dirty="0"/>
              <a:t> </a:t>
            </a:r>
            <a:r>
              <a:rPr spc="-204" dirty="0"/>
              <a:t>arrecadação</a:t>
            </a:r>
            <a:r>
              <a:rPr spc="-385" dirty="0"/>
              <a:t> </a:t>
            </a:r>
            <a:r>
              <a:rPr spc="-105" dirty="0"/>
              <a:t>de</a:t>
            </a:r>
            <a:r>
              <a:rPr spc="-385" dirty="0"/>
              <a:t> </a:t>
            </a:r>
            <a:r>
              <a:rPr spc="-195" dirty="0"/>
              <a:t>livros,</a:t>
            </a:r>
            <a:r>
              <a:rPr spc="-380" dirty="0"/>
              <a:t> </a:t>
            </a:r>
            <a:r>
              <a:rPr spc="-25" dirty="0"/>
              <a:t>que </a:t>
            </a:r>
            <a:r>
              <a:rPr spc="-200" dirty="0"/>
              <a:t>transportam</a:t>
            </a:r>
            <a:r>
              <a:rPr spc="-400" dirty="0"/>
              <a:t> </a:t>
            </a:r>
            <a:r>
              <a:rPr spc="-105" dirty="0"/>
              <a:t>as</a:t>
            </a:r>
            <a:r>
              <a:rPr spc="-385" dirty="0"/>
              <a:t> </a:t>
            </a:r>
            <a:r>
              <a:rPr spc="-180" dirty="0"/>
              <a:t>pessoas</a:t>
            </a:r>
            <a:r>
              <a:rPr spc="-390" dirty="0"/>
              <a:t> </a:t>
            </a:r>
            <a:r>
              <a:rPr spc="-165" dirty="0"/>
              <a:t>para</a:t>
            </a:r>
            <a:r>
              <a:rPr spc="-385" dirty="0"/>
              <a:t> </a:t>
            </a:r>
            <a:r>
              <a:rPr spc="-195" dirty="0"/>
              <a:t>lugares</a:t>
            </a:r>
            <a:r>
              <a:rPr spc="-390" dirty="0"/>
              <a:t> </a:t>
            </a:r>
            <a:r>
              <a:rPr spc="-190" dirty="0"/>
              <a:t>mágicos.</a:t>
            </a:r>
            <a:r>
              <a:rPr spc="-385" dirty="0"/>
              <a:t> </a:t>
            </a:r>
            <a:r>
              <a:rPr spc="-625" dirty="0"/>
              <a:t>T</a:t>
            </a:r>
            <a:r>
              <a:rPr spc="-210" dirty="0"/>
              <a:t>ambé</a:t>
            </a:r>
            <a:r>
              <a:rPr dirty="0"/>
              <a:t>m</a:t>
            </a:r>
            <a:r>
              <a:rPr spc="-390" dirty="0"/>
              <a:t> </a:t>
            </a:r>
            <a:r>
              <a:rPr dirty="0"/>
              <a:t>é</a:t>
            </a:r>
            <a:r>
              <a:rPr spc="-385" dirty="0"/>
              <a:t> </a:t>
            </a:r>
            <a:r>
              <a:rPr spc="-85" dirty="0"/>
              <a:t>possível </a:t>
            </a:r>
            <a:r>
              <a:rPr spc="-200" dirty="0"/>
              <a:t>arrecadar</a:t>
            </a:r>
            <a:r>
              <a:rPr spc="-409" dirty="0"/>
              <a:t> </a:t>
            </a:r>
            <a:r>
              <a:rPr spc="-195" dirty="0"/>
              <a:t>brinquedos</a:t>
            </a:r>
            <a:r>
              <a:rPr spc="-395" dirty="0"/>
              <a:t> </a:t>
            </a:r>
            <a:r>
              <a:rPr spc="-175" dirty="0"/>
              <a:t>novos</a:t>
            </a:r>
            <a:r>
              <a:rPr spc="-400" dirty="0"/>
              <a:t> </a:t>
            </a:r>
            <a:r>
              <a:rPr spc="-105" dirty="0"/>
              <a:t>ou</a:t>
            </a:r>
            <a:r>
              <a:rPr spc="-395" dirty="0"/>
              <a:t> </a:t>
            </a:r>
            <a:r>
              <a:rPr spc="-175" dirty="0"/>
              <a:t>usados</a:t>
            </a:r>
            <a:r>
              <a:rPr spc="-395" dirty="0"/>
              <a:t> </a:t>
            </a:r>
            <a:r>
              <a:rPr spc="-105" dirty="0"/>
              <a:t>em</a:t>
            </a:r>
            <a:r>
              <a:rPr spc="-400" dirty="0"/>
              <a:t> </a:t>
            </a:r>
            <a:r>
              <a:rPr spc="-140" dirty="0"/>
              <a:t>bom</a:t>
            </a:r>
            <a:r>
              <a:rPr spc="-395" dirty="0"/>
              <a:t> </a:t>
            </a:r>
            <a:r>
              <a:rPr spc="-175" dirty="0"/>
              <a:t>estado</a:t>
            </a:r>
            <a:r>
              <a:rPr spc="-400" dirty="0"/>
              <a:t> </a:t>
            </a:r>
            <a:r>
              <a:rPr spc="-165" dirty="0"/>
              <a:t>para</a:t>
            </a:r>
            <a:r>
              <a:rPr spc="-395" dirty="0"/>
              <a:t> </a:t>
            </a:r>
            <a:r>
              <a:rPr spc="-180" dirty="0"/>
              <a:t>alegrar</a:t>
            </a:r>
            <a:r>
              <a:rPr spc="-395" dirty="0"/>
              <a:t> </a:t>
            </a:r>
            <a:r>
              <a:rPr spc="-50" dirty="0"/>
              <a:t>a </a:t>
            </a:r>
            <a:r>
              <a:rPr spc="-120" dirty="0"/>
              <a:t>criançada.</a:t>
            </a:r>
          </a:p>
          <a:p>
            <a:pPr marL="12700" marR="18415">
              <a:lnSpc>
                <a:spcPts val="3829"/>
              </a:lnSpc>
              <a:spcBef>
                <a:spcPts val="3825"/>
              </a:spcBef>
            </a:pPr>
            <a:r>
              <a:rPr b="1" spc="-165" dirty="0">
                <a:latin typeface="Helvetica Neue"/>
                <a:cs typeface="Helvetica Neue"/>
              </a:rPr>
              <a:t>Como</a:t>
            </a:r>
            <a:r>
              <a:rPr b="1" spc="-400" dirty="0">
                <a:latin typeface="Helvetica Neue"/>
                <a:cs typeface="Helvetica Neue"/>
              </a:rPr>
              <a:t> </a:t>
            </a:r>
            <a:r>
              <a:rPr b="1" spc="-204" dirty="0">
                <a:latin typeface="Helvetica Neue"/>
                <a:cs typeface="Helvetica Neue"/>
              </a:rPr>
              <a:t>organizar:</a:t>
            </a:r>
            <a:r>
              <a:rPr b="1" spc="-390" dirty="0">
                <a:latin typeface="Helvetica Neue"/>
                <a:cs typeface="Helvetica Neue"/>
              </a:rPr>
              <a:t> </a:t>
            </a:r>
            <a:r>
              <a:rPr spc="-105" dirty="0"/>
              <a:t>em</a:t>
            </a:r>
            <a:r>
              <a:rPr spc="-390" dirty="0"/>
              <a:t> </a:t>
            </a:r>
            <a:r>
              <a:rPr spc="-105" dirty="0"/>
              <a:t>um</a:t>
            </a:r>
            <a:r>
              <a:rPr spc="-385" dirty="0"/>
              <a:t> </a:t>
            </a:r>
            <a:r>
              <a:rPr spc="-175" dirty="0"/>
              <a:t>local</a:t>
            </a:r>
            <a:r>
              <a:rPr spc="-390" dirty="0"/>
              <a:t> </a:t>
            </a:r>
            <a:r>
              <a:rPr spc="-105" dirty="0"/>
              <a:t>de</a:t>
            </a:r>
            <a:r>
              <a:rPr spc="-390" dirty="0"/>
              <a:t> </a:t>
            </a:r>
            <a:r>
              <a:rPr spc="-175" dirty="0"/>
              <a:t>grande</a:t>
            </a:r>
            <a:r>
              <a:rPr spc="-385" dirty="0"/>
              <a:t> </a:t>
            </a:r>
            <a:r>
              <a:rPr spc="-204" dirty="0"/>
              <a:t>circulação,</a:t>
            </a:r>
            <a:r>
              <a:rPr spc="-390" dirty="0"/>
              <a:t> </a:t>
            </a:r>
            <a:r>
              <a:rPr spc="-195" dirty="0"/>
              <a:t>separe</a:t>
            </a:r>
            <a:r>
              <a:rPr spc="-390" dirty="0"/>
              <a:t> </a:t>
            </a:r>
            <a:r>
              <a:rPr spc="-105" dirty="0"/>
              <a:t>um</a:t>
            </a:r>
            <a:r>
              <a:rPr spc="-385" dirty="0"/>
              <a:t> </a:t>
            </a:r>
            <a:r>
              <a:rPr spc="-170" dirty="0"/>
              <a:t>espaço </a:t>
            </a:r>
            <a:r>
              <a:rPr spc="-105" dirty="0"/>
              <a:t>ou</a:t>
            </a:r>
            <a:r>
              <a:rPr spc="-409" dirty="0"/>
              <a:t> </a:t>
            </a:r>
            <a:r>
              <a:rPr spc="-140" dirty="0"/>
              <a:t>uma</a:t>
            </a:r>
            <a:r>
              <a:rPr spc="-400" dirty="0"/>
              <a:t> </a:t>
            </a:r>
            <a:r>
              <a:rPr spc="-175" dirty="0"/>
              <a:t>caixa</a:t>
            </a:r>
            <a:r>
              <a:rPr spc="-395" dirty="0"/>
              <a:t> </a:t>
            </a:r>
            <a:r>
              <a:rPr spc="-165" dirty="0"/>
              <a:t>para</a:t>
            </a:r>
            <a:r>
              <a:rPr spc="-400" dirty="0"/>
              <a:t> </a:t>
            </a:r>
            <a:r>
              <a:rPr spc="-175" dirty="0"/>
              <a:t>fazer</a:t>
            </a:r>
            <a:r>
              <a:rPr spc="-400" dirty="0"/>
              <a:t> </a:t>
            </a:r>
            <a:r>
              <a:rPr dirty="0"/>
              <a:t>a</a:t>
            </a:r>
            <a:r>
              <a:rPr spc="-395" dirty="0"/>
              <a:t> </a:t>
            </a:r>
            <a:r>
              <a:rPr spc="-140" dirty="0"/>
              <a:t>arrecadação.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7888" y="7086276"/>
            <a:ext cx="2623584" cy="384490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A61D51C-A54A-E4F0-4276-BA1C67B61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300" y="586022"/>
            <a:ext cx="6858000" cy="8092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59594" y="2725324"/>
            <a:ext cx="3701415" cy="1484630"/>
          </a:xfrm>
          <a:prstGeom prst="rect">
            <a:avLst/>
          </a:prstGeom>
        </p:spPr>
        <p:txBody>
          <a:bodyPr vert="horz" wrap="square" lIns="0" tIns="212725" rIns="0" bIns="0" rtlCol="0">
            <a:spAutoFit/>
          </a:bodyPr>
          <a:lstStyle/>
          <a:p>
            <a:pPr marL="12700" marR="29845">
              <a:lnSpc>
                <a:spcPct val="75800"/>
              </a:lnSpc>
              <a:spcBef>
                <a:spcPts val="1675"/>
              </a:spcBef>
            </a:pPr>
            <a:r>
              <a:rPr spc="-950" dirty="0">
                <a:solidFill>
                  <a:srgbClr val="FFFFFF"/>
                </a:solidFill>
              </a:rPr>
              <a:t>T</a:t>
            </a:r>
            <a:r>
              <a:rPr spc="-340" dirty="0">
                <a:solidFill>
                  <a:srgbClr val="FFFFFF"/>
                </a:solidFill>
              </a:rPr>
              <a:t>a</a:t>
            </a:r>
            <a:r>
              <a:rPr spc="-440" dirty="0">
                <a:solidFill>
                  <a:srgbClr val="FFFFFF"/>
                </a:solidFill>
              </a:rPr>
              <a:t>r</a:t>
            </a:r>
            <a:r>
              <a:rPr spc="-340" dirty="0">
                <a:solidFill>
                  <a:srgbClr val="FFFFFF"/>
                </a:solidFill>
              </a:rPr>
              <a:t>d</a:t>
            </a:r>
            <a:r>
              <a:rPr spc="-35" dirty="0">
                <a:solidFill>
                  <a:srgbClr val="FFFFFF"/>
                </a:solidFill>
              </a:rPr>
              <a:t>e</a:t>
            </a:r>
            <a:r>
              <a:rPr spc="-565" dirty="0">
                <a:solidFill>
                  <a:srgbClr val="FFFFFF"/>
                </a:solidFill>
              </a:rPr>
              <a:t> </a:t>
            </a:r>
            <a:r>
              <a:rPr spc="-360" dirty="0">
                <a:solidFill>
                  <a:srgbClr val="FFFFFF"/>
                </a:solidFill>
              </a:rPr>
              <a:t>de </a:t>
            </a:r>
            <a:r>
              <a:rPr spc="-340" dirty="0"/>
              <a:t>brincadeiras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59594" y="4393057"/>
            <a:ext cx="13197205" cy="4002404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 marR="127000">
              <a:lnSpc>
                <a:spcPts val="3829"/>
              </a:lnSpc>
              <a:spcBef>
                <a:spcPts val="790"/>
              </a:spcBef>
            </a:pP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Dia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0" dirty="0">
                <a:solidFill>
                  <a:srgbClr val="FFFFFF"/>
                </a:solidFill>
                <a:latin typeface="Helvetica Neue"/>
                <a:cs typeface="Helvetica Neue"/>
              </a:rPr>
              <a:t>especial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para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receber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a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criançada!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15" dirty="0">
                <a:solidFill>
                  <a:srgbClr val="FFFFFF"/>
                </a:solidFill>
                <a:latin typeface="Helvetica Neue"/>
                <a:cs typeface="Helvetica Neue"/>
              </a:rPr>
              <a:t>Vamos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ajudar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os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0" dirty="0">
                <a:solidFill>
                  <a:srgbClr val="FFFFFF"/>
                </a:solidFill>
                <a:latin typeface="Helvetica Neue"/>
                <a:cs typeface="Helvetica Neue"/>
              </a:rPr>
              <a:t>pequenos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50" dirty="0">
                <a:solidFill>
                  <a:srgbClr val="FFFFFF"/>
                </a:solidFill>
                <a:latin typeface="Helvetica Neue"/>
                <a:cs typeface="Helvetica Neue"/>
              </a:rPr>
              <a:t>a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embarcar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na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viagem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da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Azul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0" dirty="0">
                <a:solidFill>
                  <a:srgbClr val="FFFFFF"/>
                </a:solidFill>
                <a:latin typeface="Helvetica Neue"/>
                <a:cs typeface="Helvetica Neue"/>
              </a:rPr>
              <a:t>através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brincadeiras,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0" dirty="0">
                <a:solidFill>
                  <a:srgbClr val="FFFFFF"/>
                </a:solidFill>
                <a:latin typeface="Helvetica Neue"/>
                <a:cs typeface="Helvetica Neue"/>
              </a:rPr>
              <a:t>contação</a:t>
            </a:r>
            <a:r>
              <a:rPr sz="3750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5" dirty="0">
                <a:solidFill>
                  <a:srgbClr val="FFFFFF"/>
                </a:solidFill>
                <a:latin typeface="Helvetica Neue"/>
                <a:cs typeface="Helvetica Neue"/>
              </a:rPr>
              <a:t>de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histórias,</a:t>
            </a:r>
            <a:r>
              <a:rPr sz="3750" spc="-409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0" dirty="0">
                <a:solidFill>
                  <a:srgbClr val="FFFFFF"/>
                </a:solidFill>
                <a:latin typeface="Helvetica Neue"/>
                <a:cs typeface="Helvetica Neue"/>
              </a:rPr>
              <a:t>pintura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facial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e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muito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mais.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Que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tal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4" dirty="0">
                <a:solidFill>
                  <a:srgbClr val="FFFFFF"/>
                </a:solidFill>
                <a:latin typeface="Helvetica Neue"/>
                <a:cs typeface="Helvetica Neue"/>
              </a:rPr>
              <a:t>organizar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uma</a:t>
            </a:r>
            <a:r>
              <a:rPr sz="3750" spc="-40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sessão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70" dirty="0">
                <a:solidFill>
                  <a:srgbClr val="FFFFFF"/>
                </a:solidFill>
                <a:latin typeface="Helvetica Neue"/>
                <a:cs typeface="Helvetica Neue"/>
              </a:rPr>
              <a:t>de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cinema</a:t>
            </a:r>
            <a:r>
              <a:rPr sz="3750" spc="-4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na</a:t>
            </a:r>
            <a:r>
              <a:rPr sz="3750" spc="-4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sua</a:t>
            </a:r>
            <a:r>
              <a:rPr sz="3750" spc="-4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" dirty="0">
                <a:solidFill>
                  <a:srgbClr val="FFFFFF"/>
                </a:solidFill>
                <a:latin typeface="Helvetica Neue"/>
                <a:cs typeface="Helvetica Neue"/>
              </a:rPr>
              <a:t>base?</a:t>
            </a:r>
            <a:endParaRPr sz="3750">
              <a:latin typeface="Helvetica Neue"/>
              <a:cs typeface="Helvetica Neue"/>
            </a:endParaRPr>
          </a:p>
          <a:p>
            <a:pPr marL="12700" marR="18415">
              <a:lnSpc>
                <a:spcPts val="3829"/>
              </a:lnSpc>
              <a:spcBef>
                <a:spcPts val="3825"/>
              </a:spcBef>
            </a:pPr>
            <a:r>
              <a:rPr sz="3750" b="1" spc="-165" dirty="0">
                <a:solidFill>
                  <a:srgbClr val="FFFFFF"/>
                </a:solidFill>
                <a:latin typeface="Helvetica Neue"/>
                <a:cs typeface="Helvetica Neue"/>
              </a:rPr>
              <a:t>Como</a:t>
            </a:r>
            <a:r>
              <a:rPr sz="3750" b="1" spc="-39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b="1" spc="-204" dirty="0">
                <a:solidFill>
                  <a:srgbClr val="FFFFFF"/>
                </a:solidFill>
                <a:latin typeface="Helvetica Neue"/>
                <a:cs typeface="Helvetica Neue"/>
              </a:rPr>
              <a:t>organizar:</a:t>
            </a:r>
            <a:r>
              <a:rPr sz="3750" b="1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separe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um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75" dirty="0">
                <a:solidFill>
                  <a:srgbClr val="FFFFFF"/>
                </a:solidFill>
                <a:latin typeface="Helvetica Neue"/>
                <a:cs typeface="Helvetica Neue"/>
              </a:rPr>
              <a:t>espaço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confortável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para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receber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5" dirty="0">
                <a:solidFill>
                  <a:srgbClr val="FFFFFF"/>
                </a:solidFill>
                <a:latin typeface="Helvetica Neue"/>
                <a:cs typeface="Helvetica Neue"/>
              </a:rPr>
              <a:t>as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crianças,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ofereça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os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materiais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necessários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para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as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atividades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e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não</a:t>
            </a:r>
            <a:r>
              <a:rPr sz="3750" spc="-37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70" dirty="0">
                <a:solidFill>
                  <a:srgbClr val="FFFFFF"/>
                </a:solidFill>
                <a:latin typeface="Helvetica Neue"/>
                <a:cs typeface="Helvetica Neue"/>
              </a:rPr>
              <a:t>se </a:t>
            </a:r>
            <a:r>
              <a:rPr sz="3750" spc="-180" dirty="0">
                <a:solidFill>
                  <a:srgbClr val="FFFFFF"/>
                </a:solidFill>
                <a:latin typeface="Helvetica Neue"/>
                <a:cs typeface="Helvetica Neue"/>
              </a:rPr>
              <a:t>esqueça</a:t>
            </a:r>
            <a:r>
              <a:rPr sz="3750" spc="-4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da</a:t>
            </a:r>
            <a:r>
              <a:rPr sz="3750" spc="-41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75" dirty="0">
                <a:solidFill>
                  <a:srgbClr val="FFFFFF"/>
                </a:solidFill>
                <a:latin typeface="Helvetica Neue"/>
                <a:cs typeface="Helvetica Neue"/>
              </a:rPr>
              <a:t>pipoca!</a:t>
            </a:r>
            <a:endParaRPr sz="3750">
              <a:latin typeface="Helvetica Neue"/>
              <a:cs typeface="Helvetica Neue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747" y="8622565"/>
            <a:ext cx="2945250" cy="226171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8B662B8-42D4-5644-EC81-2A53E1034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300" y="586022"/>
            <a:ext cx="6858000" cy="8092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12725" rIns="0" bIns="0" rtlCol="0">
            <a:spAutoFit/>
          </a:bodyPr>
          <a:lstStyle/>
          <a:p>
            <a:pPr marL="12700" marR="29845">
              <a:lnSpc>
                <a:spcPct val="75800"/>
              </a:lnSpc>
              <a:spcBef>
                <a:spcPts val="1675"/>
              </a:spcBef>
            </a:pPr>
            <a:r>
              <a:rPr spc="-355" dirty="0">
                <a:solidFill>
                  <a:srgbClr val="FFFFFF"/>
                </a:solidFill>
              </a:rPr>
              <a:t>Bazar </a:t>
            </a:r>
            <a:r>
              <a:rPr spc="-340" dirty="0"/>
              <a:t>beneficente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59594" y="4393057"/>
            <a:ext cx="13180060" cy="108394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 marR="18415">
              <a:lnSpc>
                <a:spcPts val="3829"/>
              </a:lnSpc>
              <a:spcBef>
                <a:spcPts val="790"/>
              </a:spcBef>
            </a:pPr>
            <a:r>
              <a:rPr sz="3750" spc="-215" dirty="0">
                <a:solidFill>
                  <a:srgbClr val="FFFFFF"/>
                </a:solidFill>
                <a:latin typeface="Helvetica Neue"/>
                <a:cs typeface="Helvetica Neue"/>
              </a:rPr>
              <a:t>Venda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05" dirty="0">
                <a:solidFill>
                  <a:srgbClr val="FFFFFF"/>
                </a:solidFill>
                <a:latin typeface="Helvetica Neue"/>
                <a:cs typeface="Helvetica Neue"/>
              </a:rPr>
              <a:t>de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0" dirty="0">
                <a:solidFill>
                  <a:srgbClr val="FFFFFF"/>
                </a:solidFill>
                <a:latin typeface="Helvetica Neue"/>
                <a:cs typeface="Helvetica Neue"/>
              </a:rPr>
              <a:t>artigos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0" dirty="0">
                <a:solidFill>
                  <a:srgbClr val="FFFFFF"/>
                </a:solidFill>
                <a:latin typeface="Helvetica Neue"/>
                <a:cs typeface="Helvetica Neue"/>
              </a:rPr>
              <a:t>pessoais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e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95" dirty="0">
                <a:solidFill>
                  <a:srgbClr val="FFFFFF"/>
                </a:solidFill>
                <a:latin typeface="Helvetica Neue"/>
                <a:cs typeface="Helvetica Neue"/>
              </a:rPr>
              <a:t>domésticos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4" dirty="0">
                <a:solidFill>
                  <a:srgbClr val="FFFFFF"/>
                </a:solidFill>
                <a:latin typeface="Helvetica Neue"/>
                <a:cs typeface="Helvetica Neue"/>
              </a:rPr>
              <a:t>arrecadados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pela</a:t>
            </a:r>
            <a:r>
              <a:rPr sz="3750" spc="-380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85" dirty="0">
                <a:solidFill>
                  <a:srgbClr val="FFFFFF"/>
                </a:solidFill>
                <a:latin typeface="Helvetica Neue"/>
                <a:cs typeface="Helvetica Neue"/>
              </a:rPr>
              <a:t>campanha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com</a:t>
            </a:r>
            <a:r>
              <a:rPr sz="3750" spc="-39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todo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dirty="0">
                <a:solidFill>
                  <a:srgbClr val="FFFFFF"/>
                </a:solidFill>
                <a:latin typeface="Helvetica Neue"/>
                <a:cs typeface="Helvetica Neue"/>
              </a:rPr>
              <a:t>o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dinheiro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200" dirty="0">
                <a:solidFill>
                  <a:srgbClr val="FFFFFF"/>
                </a:solidFill>
                <a:latin typeface="Helvetica Neue"/>
                <a:cs typeface="Helvetica Neue"/>
              </a:rPr>
              <a:t>revertido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65" dirty="0">
                <a:solidFill>
                  <a:srgbClr val="FFFFFF"/>
                </a:solidFill>
                <a:latin typeface="Helvetica Neue"/>
                <a:cs typeface="Helvetica Neue"/>
              </a:rPr>
              <a:t>para</a:t>
            </a:r>
            <a:r>
              <a:rPr sz="3750" spc="-385" dirty="0">
                <a:solidFill>
                  <a:srgbClr val="FFFFFF"/>
                </a:solidFill>
                <a:latin typeface="Helvetica Neue"/>
                <a:cs typeface="Helvetica Neue"/>
              </a:rPr>
              <a:t> </a:t>
            </a:r>
            <a:r>
              <a:rPr sz="3750" spc="-140" dirty="0">
                <a:solidFill>
                  <a:srgbClr val="FFFFFF"/>
                </a:solidFill>
                <a:latin typeface="Helvetica Neue"/>
                <a:cs typeface="Helvetica Neue"/>
              </a:rPr>
              <a:t>instituições.</a:t>
            </a:r>
            <a:endParaRPr sz="3750" dirty="0">
              <a:latin typeface="Helvetica Neue"/>
              <a:cs typeface="Helvetica Neue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8201" y="8036614"/>
            <a:ext cx="2714053" cy="270902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CD81868-AB43-1A88-E309-79BECFDF81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300" y="586022"/>
            <a:ext cx="6858000" cy="8092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321</Words>
  <Application>Microsoft Office PowerPoint</Application>
  <PresentationFormat>Personalizar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Helvetica Neue</vt:lpstr>
      <vt:lpstr>Office Theme</vt:lpstr>
      <vt:lpstr>Todos juntos fazendo a diferença</vt:lpstr>
      <vt:lpstr>Produtos de higiene pessoal</vt:lpstr>
      <vt:lpstr>Alimentos e roupas</vt:lpstr>
      <vt:lpstr>Livros e brinquedos</vt:lpstr>
      <vt:lpstr>Tarde de brincadeiras</vt:lpstr>
      <vt:lpstr>Bazar beneficente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07 - BOOKLET DE AÇÕES copiar</dc:title>
  <dc:creator>Matheus Andrade Correa</dc:creator>
  <cp:lastModifiedBy>Matheus Andrade Correa</cp:lastModifiedBy>
  <cp:revision>4</cp:revision>
  <dcterms:created xsi:type="dcterms:W3CDTF">2022-08-04T13:00:59Z</dcterms:created>
  <dcterms:modified xsi:type="dcterms:W3CDTF">2022-08-15T20:55:44Z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2022-08-04T00:00:00Z</vt:filetime>
  </property>
  <property fmtid="{D5CDD505-2E9C-101B-9397-08002B2CF9AE}" pid="3" name="Creator">
    <vt:lpwstr>Adobe Illustrator 26.0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2022-08-04T00:00:00Z</vt:filetime>
  </property>
  <property fmtid="{D5CDD505-2E9C-101B-9397-08002B2CF9AE}" pid="6" name="Producer">
    <vt:lpwstr>Adobe PDF library 16.03</vt:lpwstr>
  </property>
</Properties>
</file>