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</p:sldMasterIdLst>
  <p:notesMasterIdLst>
    <p:notesMasterId r:id="rId19"/>
  </p:notesMasterIdLst>
  <p:sldIdLst>
    <p:sldId id="258" r:id="rId3"/>
    <p:sldId id="260" r:id="rId4"/>
    <p:sldId id="261" r:id="rId5"/>
    <p:sldId id="262" r:id="rId6"/>
    <p:sldId id="263" r:id="rId7"/>
    <p:sldId id="281" r:id="rId8"/>
    <p:sldId id="264" r:id="rId9"/>
    <p:sldId id="268" r:id="rId10"/>
    <p:sldId id="274" r:id="rId11"/>
    <p:sldId id="284" r:id="rId12"/>
    <p:sldId id="285" r:id="rId13"/>
    <p:sldId id="286" r:id="rId14"/>
    <p:sldId id="279" r:id="rId15"/>
    <p:sldId id="288" r:id="rId16"/>
    <p:sldId id="289" r:id="rId17"/>
    <p:sldId id="328" r:id="rId18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  <p:embeddedFont>
      <p:font typeface="Montserrat ExtraBold" panose="00000900000000000000" pitchFamily="2" charset="0"/>
      <p:bold r:id="rId24"/>
      <p:boldItalic r:id="rId25"/>
    </p:embeddedFont>
    <p:embeddedFont>
      <p:font typeface="Montserrat Medium" panose="00000600000000000000" pitchFamily="2" charset="0"/>
      <p:regular r:id="rId26"/>
      <p:bold r:id="rId27"/>
      <p:italic r:id="rId28"/>
      <p:boldItalic r:id="rId29"/>
    </p:embeddedFont>
    <p:embeddedFont>
      <p:font typeface="Montserrat SemiBold" panose="000007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lon Santos" initials="" lastIdx="1" clrIdx="0"/>
  <p:cmAuthor id="2" name="Suzuki,Victoria,BR-São Paulo" initials="SSP" lastIdx="2" clrIdx="1">
    <p:extLst>
      <p:ext uri="{19B8F6BF-5375-455C-9EA6-DF929625EA0E}">
        <p15:presenceInfo xmlns:p15="http://schemas.microsoft.com/office/powerpoint/2012/main" userId="S::Victoria.Suzuki@br.nestle.com::473dbf1f-486f-4aaf-a089-f291aadc27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3DBD48-2D61-469F-B450-F56FED65BCC6}" v="6" dt="2022-04-13T13:47:10.189"/>
    <p1510:client id="{57EC5787-23D8-8583-0CED-054A41841531}" v="10" dt="2022-04-12T18:03:13.831"/>
    <p1510:client id="{732A76A2-53E1-DEAC-8668-D63D06A53984}" v="138" dt="2022-04-13T13:40:40.619"/>
    <p1510:client id="{7B3183A6-4C24-6EBD-4900-A9C328E40117}" v="282" dt="2022-04-13T23:32:41.699"/>
  </p1510:revLst>
</p1510:revInfo>
</file>

<file path=ppt/tableStyles.xml><?xml version="1.0" encoding="utf-8"?>
<a:tblStyleLst xmlns:a="http://schemas.openxmlformats.org/drawingml/2006/main" def="{36ABBBC5-D72C-406D-A0EF-D622005CC8EA}">
  <a:tblStyle styleId="{36ABBBC5-D72C-406D-A0EF-D622005CC8E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microsoft.com/office/2016/11/relationships/changesInfo" Target="changesInfos/changesInfo1.xml"/><Relationship Id="rId21" Type="http://schemas.openxmlformats.org/officeDocument/2006/relationships/font" Target="fonts/font2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etti,Valeria,BR-São Paulo" userId="S::valeria.rossetti@br.nestle.com::6d458c0c-d40f-46cd-b504-b8adcc279958" providerId="AD" clId="Web-{7B3183A6-4C24-6EBD-4900-A9C328E40117}"/>
    <pc:docChg chg="modSld">
      <pc:chgData name="Rossetti,Valeria,BR-São Paulo" userId="S::valeria.rossetti@br.nestle.com::6d458c0c-d40f-46cd-b504-b8adcc279958" providerId="AD" clId="Web-{7B3183A6-4C24-6EBD-4900-A9C328E40117}" dt="2022-04-13T23:32:41.699" v="271" actId="1076"/>
      <pc:docMkLst>
        <pc:docMk/>
      </pc:docMkLst>
      <pc:sldChg chg="modSp">
        <pc:chgData name="Rossetti,Valeria,BR-São Paulo" userId="S::valeria.rossetti@br.nestle.com::6d458c0c-d40f-46cd-b504-b8adcc279958" providerId="AD" clId="Web-{7B3183A6-4C24-6EBD-4900-A9C328E40117}" dt="2022-04-13T23:06:01.636" v="121" actId="20577"/>
        <pc:sldMkLst>
          <pc:docMk/>
          <pc:sldMk cId="0" sldId="284"/>
        </pc:sldMkLst>
        <pc:spChg chg="mod">
          <ac:chgData name="Rossetti,Valeria,BR-São Paulo" userId="S::valeria.rossetti@br.nestle.com::6d458c0c-d40f-46cd-b504-b8adcc279958" providerId="AD" clId="Web-{7B3183A6-4C24-6EBD-4900-A9C328E40117}" dt="2022-04-13T23:06:01.636" v="121" actId="20577"/>
          <ac:spMkLst>
            <pc:docMk/>
            <pc:sldMk cId="0" sldId="284"/>
            <ac:spMk id="156" creationId="{00000000-0000-0000-0000-000000000000}"/>
          </ac:spMkLst>
        </pc:spChg>
      </pc:sldChg>
      <pc:sldChg chg="modSp delCm">
        <pc:chgData name="Rossetti,Valeria,BR-São Paulo" userId="S::valeria.rossetti@br.nestle.com::6d458c0c-d40f-46cd-b504-b8adcc279958" providerId="AD" clId="Web-{7B3183A6-4C24-6EBD-4900-A9C328E40117}" dt="2022-04-13T23:07:12.934" v="140" actId="20577"/>
        <pc:sldMkLst>
          <pc:docMk/>
          <pc:sldMk cId="0" sldId="286"/>
        </pc:sldMkLst>
        <pc:spChg chg="mod">
          <ac:chgData name="Rossetti,Valeria,BR-São Paulo" userId="S::valeria.rossetti@br.nestle.com::6d458c0c-d40f-46cd-b504-b8adcc279958" providerId="AD" clId="Web-{7B3183A6-4C24-6EBD-4900-A9C328E40117}" dt="2022-04-13T23:07:12.934" v="140" actId="20577"/>
          <ac:spMkLst>
            <pc:docMk/>
            <pc:sldMk cId="0" sldId="286"/>
            <ac:spMk id="167" creationId="{00000000-0000-0000-0000-000000000000}"/>
          </ac:spMkLst>
        </pc:spChg>
      </pc:sldChg>
      <pc:sldChg chg="modSp">
        <pc:chgData name="Rossetti,Valeria,BR-São Paulo" userId="S::valeria.rossetti@br.nestle.com::6d458c0c-d40f-46cd-b504-b8adcc279958" providerId="AD" clId="Web-{7B3183A6-4C24-6EBD-4900-A9C328E40117}" dt="2022-04-13T23:32:41.699" v="271" actId="1076"/>
        <pc:sldMkLst>
          <pc:docMk/>
          <pc:sldMk cId="1211909931" sldId="329"/>
        </pc:sldMkLst>
        <pc:graphicFrameChg chg="mod modGraphic">
          <ac:chgData name="Rossetti,Valeria,BR-São Paulo" userId="S::valeria.rossetti@br.nestle.com::6d458c0c-d40f-46cd-b504-b8adcc279958" providerId="AD" clId="Web-{7B3183A6-4C24-6EBD-4900-A9C328E40117}" dt="2022-04-13T23:32:41.699" v="271" actId="1076"/>
          <ac:graphicFrameMkLst>
            <pc:docMk/>
            <pc:sldMk cId="1211909931" sldId="329"/>
            <ac:graphicFrameMk id="7" creationId="{DA78649C-1C12-CA58-46C1-85610DC401E9}"/>
          </ac:graphicFrameMkLst>
        </pc:graphicFrameChg>
      </pc:sldChg>
    </pc:docChg>
  </pc:docChgLst>
  <pc:docChgLst>
    <pc:chgData name="Teske,Andrea,BR-São Paulo" userId="S::andrea.teske@br.nestle.com::7e162bf7-89b4-495b-999f-8a73f666d8bb" providerId="AD" clId="Web-{57EC5787-23D8-8583-0CED-054A41841531}"/>
    <pc:docChg chg="modSld">
      <pc:chgData name="Teske,Andrea,BR-São Paulo" userId="S::andrea.teske@br.nestle.com::7e162bf7-89b4-495b-999f-8a73f666d8bb" providerId="AD" clId="Web-{57EC5787-23D8-8583-0CED-054A41841531}" dt="2022-04-12T18:03:11.112" v="3" actId="20577"/>
      <pc:docMkLst>
        <pc:docMk/>
      </pc:docMkLst>
      <pc:sldChg chg="modSp">
        <pc:chgData name="Teske,Andrea,BR-São Paulo" userId="S::andrea.teske@br.nestle.com::7e162bf7-89b4-495b-999f-8a73f666d8bb" providerId="AD" clId="Web-{57EC5787-23D8-8583-0CED-054A41841531}" dt="2022-04-12T18:03:11.112" v="3" actId="20577"/>
        <pc:sldMkLst>
          <pc:docMk/>
          <pc:sldMk cId="0" sldId="284"/>
        </pc:sldMkLst>
        <pc:spChg chg="mod">
          <ac:chgData name="Teske,Andrea,BR-São Paulo" userId="S::andrea.teske@br.nestle.com::7e162bf7-89b4-495b-999f-8a73f666d8bb" providerId="AD" clId="Web-{57EC5787-23D8-8583-0CED-054A41841531}" dt="2022-04-12T18:03:11.112" v="3" actId="20577"/>
          <ac:spMkLst>
            <pc:docMk/>
            <pc:sldMk cId="0" sldId="284"/>
            <ac:spMk id="2" creationId="{8BCAD11F-36F6-4EC4-8202-3E0EE58F1A98}"/>
          </ac:spMkLst>
        </pc:spChg>
      </pc:sldChg>
    </pc:docChg>
  </pc:docChgLst>
  <pc:docChgLst>
    <pc:chgData name="Talita" userId="S::talita_v2v.net#ext#@nestle.onmicrosoft.com::c0bf5042-5f82-4bb5-a22c-492d13cf06a3" providerId="AD" clId="Web-{732A76A2-53E1-DEAC-8668-D63D06A53984}"/>
    <pc:docChg chg="addSld delSld modSld">
      <pc:chgData name="Talita" userId="S::talita_v2v.net#ext#@nestle.onmicrosoft.com::c0bf5042-5f82-4bb5-a22c-492d13cf06a3" providerId="AD" clId="Web-{732A76A2-53E1-DEAC-8668-D63D06A53984}" dt="2022-04-13T13:40:40.619" v="126" actId="1076"/>
      <pc:docMkLst>
        <pc:docMk/>
      </pc:docMkLst>
      <pc:sldChg chg="addSp modSp">
        <pc:chgData name="Talita" userId="S::talita_v2v.net#ext#@nestle.onmicrosoft.com::c0bf5042-5f82-4bb5-a22c-492d13cf06a3" providerId="AD" clId="Web-{732A76A2-53E1-DEAC-8668-D63D06A53984}" dt="2022-04-13T13:32:36.405" v="3"/>
        <pc:sldMkLst>
          <pc:docMk/>
          <pc:sldMk cId="1118221428" sldId="289"/>
        </pc:sldMkLst>
        <pc:spChg chg="add mod">
          <ac:chgData name="Talita" userId="S::talita_v2v.net#ext#@nestle.onmicrosoft.com::c0bf5042-5f82-4bb5-a22c-492d13cf06a3" providerId="AD" clId="Web-{732A76A2-53E1-DEAC-8668-D63D06A53984}" dt="2022-04-13T13:32:22.545" v="1"/>
          <ac:spMkLst>
            <pc:docMk/>
            <pc:sldMk cId="1118221428" sldId="289"/>
            <ac:spMk id="2" creationId="{3F5F42D4-7B8A-A76B-24EC-FF23D4CD17C9}"/>
          </ac:spMkLst>
        </pc:spChg>
        <pc:spChg chg="add mod">
          <ac:chgData name="Talita" userId="S::talita_v2v.net#ext#@nestle.onmicrosoft.com::c0bf5042-5f82-4bb5-a22c-492d13cf06a3" providerId="AD" clId="Web-{732A76A2-53E1-DEAC-8668-D63D06A53984}" dt="2022-04-13T13:32:36.405" v="3"/>
          <ac:spMkLst>
            <pc:docMk/>
            <pc:sldMk cId="1118221428" sldId="289"/>
            <ac:spMk id="3" creationId="{C8AA0145-F5D1-8470-7073-5328369DE05D}"/>
          </ac:spMkLst>
        </pc:spChg>
      </pc:sldChg>
      <pc:sldChg chg="addSp delSp modSp add replId">
        <pc:chgData name="Talita" userId="S::talita_v2v.net#ext#@nestle.onmicrosoft.com::c0bf5042-5f82-4bb5-a22c-492d13cf06a3" providerId="AD" clId="Web-{732A76A2-53E1-DEAC-8668-D63D06A53984}" dt="2022-04-13T13:40:40.619" v="126" actId="1076"/>
        <pc:sldMkLst>
          <pc:docMk/>
          <pc:sldMk cId="1211909931" sldId="329"/>
        </pc:sldMkLst>
        <pc:spChg chg="add del mod">
          <ac:chgData name="Talita" userId="S::talita_v2v.net#ext#@nestle.onmicrosoft.com::c0bf5042-5f82-4bb5-a22c-492d13cf06a3" providerId="AD" clId="Web-{732A76A2-53E1-DEAC-8668-D63D06A53984}" dt="2022-04-13T13:33:53.094" v="21"/>
          <ac:spMkLst>
            <pc:docMk/>
            <pc:sldMk cId="1211909931" sldId="329"/>
            <ac:spMk id="6" creationId="{9E1F264E-EADF-3502-8466-8FB2E91AEEB2}"/>
          </ac:spMkLst>
        </pc:spChg>
        <pc:spChg chg="del mod">
          <ac:chgData name="Talita" userId="S::talita_v2v.net#ext#@nestle.onmicrosoft.com::c0bf5042-5f82-4bb5-a22c-492d13cf06a3" providerId="AD" clId="Web-{732A76A2-53E1-DEAC-8668-D63D06A53984}" dt="2022-04-13T13:33:35.141" v="16"/>
          <ac:spMkLst>
            <pc:docMk/>
            <pc:sldMk cId="1211909931" sldId="329"/>
            <ac:spMk id="21" creationId="{0572F29C-8518-4559-946B-B56C2CDE6366}"/>
          </ac:spMkLst>
        </pc:spChg>
        <pc:spChg chg="mod">
          <ac:chgData name="Talita" userId="S::talita_v2v.net#ext#@nestle.onmicrosoft.com::c0bf5042-5f82-4bb5-a22c-492d13cf06a3" providerId="AD" clId="Web-{732A76A2-53E1-DEAC-8668-D63D06A53984}" dt="2022-04-13T13:40:02.461" v="107" actId="14100"/>
          <ac:spMkLst>
            <pc:docMk/>
            <pc:sldMk cId="1211909931" sldId="329"/>
            <ac:spMk id="179" creationId="{00000000-0000-0000-0000-000000000000}"/>
          </ac:spMkLst>
        </pc:spChg>
        <pc:graphicFrameChg chg="add del mod">
          <ac:chgData name="Talita" userId="S::talita_v2v.net#ext#@nestle.onmicrosoft.com::c0bf5042-5f82-4bb5-a22c-492d13cf06a3" providerId="AD" clId="Web-{732A76A2-53E1-DEAC-8668-D63D06A53984}" dt="2022-04-13T13:33:53.110" v="22"/>
          <ac:graphicFrameMkLst>
            <pc:docMk/>
            <pc:sldMk cId="1211909931" sldId="329"/>
            <ac:graphicFrameMk id="5" creationId="{F0385F28-0EF6-706B-F361-4DA750FF3383}"/>
          </ac:graphicFrameMkLst>
        </pc:graphicFrameChg>
        <pc:graphicFrameChg chg="add mod modGraphic">
          <ac:chgData name="Talita" userId="S::talita_v2v.net#ext#@nestle.onmicrosoft.com::c0bf5042-5f82-4bb5-a22c-492d13cf06a3" providerId="AD" clId="Web-{732A76A2-53E1-DEAC-8668-D63D06A53984}" dt="2022-04-13T13:40:40.619" v="126" actId="1076"/>
          <ac:graphicFrameMkLst>
            <pc:docMk/>
            <pc:sldMk cId="1211909931" sldId="329"/>
            <ac:graphicFrameMk id="7" creationId="{DA78649C-1C12-CA58-46C1-85610DC401E9}"/>
          </ac:graphicFrameMkLst>
        </pc:graphicFrameChg>
        <pc:picChg chg="del">
          <ac:chgData name="Talita" userId="S::talita_v2v.net#ext#@nestle.onmicrosoft.com::c0bf5042-5f82-4bb5-a22c-492d13cf06a3" providerId="AD" clId="Web-{732A76A2-53E1-DEAC-8668-D63D06A53984}" dt="2022-04-13T13:33:16.734" v="13"/>
          <ac:picMkLst>
            <pc:docMk/>
            <pc:sldMk cId="1211909931" sldId="329"/>
            <ac:picMk id="23" creationId="{90A5537D-E71A-4211-BBC4-D5047DFAC76E}"/>
          </ac:picMkLst>
        </pc:picChg>
      </pc:sldChg>
      <pc:sldChg chg="addSp delSp modSp new del">
        <pc:chgData name="Talita" userId="S::talita_v2v.net#ext#@nestle.onmicrosoft.com::c0bf5042-5f82-4bb5-a22c-492d13cf06a3" providerId="AD" clId="Web-{732A76A2-53E1-DEAC-8668-D63D06A53984}" dt="2022-04-13T13:33:10.140" v="11"/>
        <pc:sldMkLst>
          <pc:docMk/>
          <pc:sldMk cId="2107243632" sldId="329"/>
        </pc:sldMkLst>
        <pc:spChg chg="add mod">
          <ac:chgData name="Talita" userId="S::talita_v2v.net#ext#@nestle.onmicrosoft.com::c0bf5042-5f82-4bb5-a22c-492d13cf06a3" providerId="AD" clId="Web-{732A76A2-53E1-DEAC-8668-D63D06A53984}" dt="2022-04-13T13:32:58.405" v="7"/>
          <ac:spMkLst>
            <pc:docMk/>
            <pc:sldMk cId="2107243632" sldId="329"/>
            <ac:spMk id="4" creationId="{CDF15D4F-BEEE-FED9-41FB-09A74993B6D7}"/>
          </ac:spMkLst>
        </pc:spChg>
        <pc:spChg chg="add del mod">
          <ac:chgData name="Talita" userId="S::talita_v2v.net#ext#@nestle.onmicrosoft.com::c0bf5042-5f82-4bb5-a22c-492d13cf06a3" providerId="AD" clId="Web-{732A76A2-53E1-DEAC-8668-D63D06A53984}" dt="2022-04-13T13:33:07.452" v="10"/>
          <ac:spMkLst>
            <pc:docMk/>
            <pc:sldMk cId="2107243632" sldId="329"/>
            <ac:spMk id="5" creationId="{2C4D0CB7-BB38-708E-740B-8667781BA6F5}"/>
          </ac:spMkLst>
        </pc:spChg>
      </pc:sldChg>
    </pc:docChg>
  </pc:docChgLst>
  <pc:docChgLst>
    <pc:chgData name="Suzuki,Victoria,BR-São Paulo" userId="473dbf1f-486f-4aaf-a089-f291aadc2701" providerId="ADAL" clId="{463DBD48-2D61-469F-B450-F56FED65BCC6}"/>
    <pc:docChg chg="custSel modSld">
      <pc:chgData name="Suzuki,Victoria,BR-São Paulo" userId="473dbf1f-486f-4aaf-a089-f291aadc2701" providerId="ADAL" clId="{463DBD48-2D61-469F-B450-F56FED65BCC6}" dt="2022-04-13T13:47:10.189" v="161" actId="1076"/>
      <pc:docMkLst>
        <pc:docMk/>
      </pc:docMkLst>
      <pc:sldChg chg="modSp mod">
        <pc:chgData name="Suzuki,Victoria,BR-São Paulo" userId="473dbf1f-486f-4aaf-a089-f291aadc2701" providerId="ADAL" clId="{463DBD48-2D61-469F-B450-F56FED65BCC6}" dt="2022-04-12T16:30:47.575" v="158" actId="20577"/>
        <pc:sldMkLst>
          <pc:docMk/>
          <pc:sldMk cId="1986067339" sldId="279"/>
        </pc:sldMkLst>
        <pc:spChg chg="mod">
          <ac:chgData name="Suzuki,Victoria,BR-São Paulo" userId="473dbf1f-486f-4aaf-a089-f291aadc2701" providerId="ADAL" clId="{463DBD48-2D61-469F-B450-F56FED65BCC6}" dt="2022-04-12T16:30:47.575" v="158" actId="20577"/>
          <ac:spMkLst>
            <pc:docMk/>
            <pc:sldMk cId="1986067339" sldId="279"/>
            <ac:spMk id="156" creationId="{00000000-0000-0000-0000-000000000000}"/>
          </ac:spMkLst>
        </pc:spChg>
      </pc:sldChg>
      <pc:sldChg chg="modSp mod">
        <pc:chgData name="Suzuki,Victoria,BR-São Paulo" userId="473dbf1f-486f-4aaf-a089-f291aadc2701" providerId="ADAL" clId="{463DBD48-2D61-469F-B450-F56FED65BCC6}" dt="2022-04-12T16:29:59.033" v="96" actId="20577"/>
        <pc:sldMkLst>
          <pc:docMk/>
          <pc:sldMk cId="0" sldId="285"/>
        </pc:sldMkLst>
        <pc:spChg chg="mod">
          <ac:chgData name="Suzuki,Victoria,BR-São Paulo" userId="473dbf1f-486f-4aaf-a089-f291aadc2701" providerId="ADAL" clId="{463DBD48-2D61-469F-B450-F56FED65BCC6}" dt="2022-04-12T16:29:59.033" v="96" actId="20577"/>
          <ac:spMkLst>
            <pc:docMk/>
            <pc:sldMk cId="0" sldId="285"/>
            <ac:spMk id="162" creationId="{00000000-0000-0000-0000-000000000000}"/>
          </ac:spMkLst>
        </pc:spChg>
      </pc:sldChg>
      <pc:sldChg chg="modSp mod addCm modCm">
        <pc:chgData name="Suzuki,Victoria,BR-São Paulo" userId="473dbf1f-486f-4aaf-a089-f291aadc2701" providerId="ADAL" clId="{463DBD48-2D61-469F-B450-F56FED65BCC6}" dt="2022-04-12T16:28:23.464" v="61"/>
        <pc:sldMkLst>
          <pc:docMk/>
          <pc:sldMk cId="0" sldId="286"/>
        </pc:sldMkLst>
        <pc:spChg chg="mod">
          <ac:chgData name="Suzuki,Victoria,BR-São Paulo" userId="473dbf1f-486f-4aaf-a089-f291aadc2701" providerId="ADAL" clId="{463DBD48-2D61-469F-B450-F56FED65BCC6}" dt="2022-04-12T16:27:22.460" v="59" actId="20577"/>
          <ac:spMkLst>
            <pc:docMk/>
            <pc:sldMk cId="0" sldId="286"/>
            <ac:spMk id="167" creationId="{00000000-0000-0000-0000-000000000000}"/>
          </ac:spMkLst>
        </pc:spChg>
      </pc:sldChg>
      <pc:sldChg chg="modSp mod">
        <pc:chgData name="Suzuki,Victoria,BR-São Paulo" userId="473dbf1f-486f-4aaf-a089-f291aadc2701" providerId="ADAL" clId="{463DBD48-2D61-469F-B450-F56FED65BCC6}" dt="2022-04-13T13:47:10.189" v="161" actId="1076"/>
        <pc:sldMkLst>
          <pc:docMk/>
          <pc:sldMk cId="1118221428" sldId="289"/>
        </pc:sldMkLst>
        <pc:spChg chg="mod">
          <ac:chgData name="Suzuki,Victoria,BR-São Paulo" userId="473dbf1f-486f-4aaf-a089-f291aadc2701" providerId="ADAL" clId="{463DBD48-2D61-469F-B450-F56FED65BCC6}" dt="2022-04-13T13:47:10.189" v="161" actId="1076"/>
          <ac:spMkLst>
            <pc:docMk/>
            <pc:sldMk cId="1118221428" sldId="289"/>
            <ac:spMk id="21" creationId="{0572F29C-8518-4559-946B-B56C2CDE63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19795ba03c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19795ba03c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9795ba03c_2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19795ba03c_2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35859b230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35859b230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35859b230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35859b230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1ae5ca882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1ae5ca882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616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35859b230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235859b230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35859b230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235859b230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767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19795ba03c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119795ba03c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9795ba03c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19795ba03c_2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9795ba03c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19795ba03c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19795ba03c_2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19795ba03c_2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9795ba03c_2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9795ba03c_2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35859b230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235859b230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9795ba03c_2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19795ba03c_2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9795ba03c_2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9795ba03c_2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231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9795ba03c_2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19795ba03c_2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76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75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 2">
  <p:cSld name="Slide de título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980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" name="Google Shape;95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1" name="Google Shape;101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cbic.org.br/sustentabilidade/2020/05/14/reciclagem-ainda-e-um-desafio-para-a-populacao-brasileira-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rporativo.nestle.com.br/r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43"/>
          <p:cNvSpPr txBox="1"/>
          <p:nvPr/>
        </p:nvSpPr>
        <p:spPr>
          <a:xfrm>
            <a:off x="596886" y="1209308"/>
            <a:ext cx="7530900" cy="10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Semana do Meio Ambiente</a:t>
            </a:r>
            <a:endParaRPr sz="8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26ACCA4D-5CA9-4832-AB1A-90E30206C32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3120249" y="3379529"/>
            <a:ext cx="2903502" cy="11093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6"/>
          <p:cNvSpPr txBox="1">
            <a:spLocks noGrp="1"/>
          </p:cNvSpPr>
          <p:nvPr>
            <p:ph type="body" idx="1"/>
          </p:nvPr>
        </p:nvSpPr>
        <p:spPr>
          <a:xfrm>
            <a:off x="4762873" y="617784"/>
            <a:ext cx="4091100" cy="46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EVENTO NO DIA 5 DE JUNHO </a:t>
            </a:r>
            <a:br>
              <a:rPr lang="en" sz="1200">
                <a:latin typeface="Montserrat"/>
                <a:ea typeface="Montserrat"/>
                <a:cs typeface="Montserrat"/>
              </a:rPr>
            </a:br>
            <a:br>
              <a:rPr lang="en" sz="1200">
                <a:latin typeface="Montserrat"/>
                <a:ea typeface="Montserrat"/>
                <a:cs typeface="Montserrat"/>
              </a:rPr>
            </a:b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Vamos fazer </a:t>
            </a:r>
            <a:r>
              <a:rPr lang="pt-BR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um evento local com reverberação nacional (NA AV. PAULISTA, por exemplo – estamos confirmando as opções)</a:t>
            </a: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aproveitando o público que frequenta o local no Domingo.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" sz="1200">
              <a:solidFill>
                <a:srgbClr val="595959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1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xx</a:t>
            </a:r>
            <a:r>
              <a:rPr lang="pt-BR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Carroças Reformadas</a:t>
            </a: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entregues no dia do evento</a:t>
            </a:r>
            <a:endParaRPr lang="pt-BR" sz="11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1500 Kits da Seleção</a:t>
            </a: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camiseta, fita refletora e luvas</a:t>
            </a:r>
            <a:endParaRPr lang="pt-BR" sz="11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err="1">
                <a:solidFill>
                  <a:schemeClr val="dk1"/>
                </a:solidFill>
                <a:latin typeface="Montserrat"/>
                <a:sym typeface="Montserrat"/>
              </a:rPr>
              <a:t>Ativações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" sz="11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produtos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Nestlé </a:t>
            </a:r>
            <a:r>
              <a:rPr lang="en" sz="105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 </a:t>
            </a:r>
            <a:r>
              <a:rPr lang="en" sz="1050" i="1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combinar</a:t>
            </a:r>
            <a:r>
              <a:rPr lang="en" sz="105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en" sz="11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err="1">
                <a:solidFill>
                  <a:schemeClr val="dk1"/>
                </a:solidFill>
                <a:latin typeface="Montserrat"/>
                <a:sym typeface="Montserrat"/>
              </a:rPr>
              <a:t>Distribuição</a:t>
            </a:r>
            <a:r>
              <a:rPr lang="en" sz="1100" b="1">
                <a:solidFill>
                  <a:schemeClr val="dk1"/>
                </a:solidFill>
                <a:latin typeface="Montserrat"/>
                <a:sym typeface="Montserrat"/>
              </a:rPr>
              <a:t> do </a:t>
            </a:r>
            <a:r>
              <a:rPr lang="en" sz="1100" b="1" err="1">
                <a:solidFill>
                  <a:schemeClr val="dk1"/>
                </a:solidFill>
                <a:latin typeface="Montserrat"/>
                <a:sym typeface="Montserrat"/>
              </a:rPr>
              <a:t>uniforme</a:t>
            </a:r>
            <a:r>
              <a:rPr lang="en" sz="1100" b="1">
                <a:solidFill>
                  <a:schemeClr val="dk1"/>
                </a:solidFill>
                <a:latin typeface="Montserrat"/>
                <a:sym typeface="Montserrat"/>
              </a:rPr>
              <a:t>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" sz="11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camiseta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n" sz="11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seleção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en" sz="11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Apoio aos cães dos catadores </a:t>
            </a: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  doação de alimento e agendamento de sessão com veterinário</a:t>
            </a:r>
            <a:endParaRPr lang="pt-BR" sz="11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100">
                <a:latin typeface="Montserrat"/>
                <a:ea typeface="Montserrat"/>
                <a:cs typeface="Montserrat"/>
              </a:rPr>
            </a:br>
            <a:br>
              <a:rPr lang="en" sz="1200">
                <a:latin typeface="Montserrat"/>
                <a:ea typeface="Montserrat"/>
                <a:cs typeface="Montserrat"/>
              </a:rPr>
            </a:br>
            <a:endParaRPr lang="pt-BR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42" descr="Logo&#10;&#10;Description automatically generated">
            <a:extLst>
              <a:ext uri="{FF2B5EF4-FFF2-40B4-BE49-F238E27FC236}">
                <a16:creationId xmlns:a16="http://schemas.microsoft.com/office/drawing/2014/main" id="{4CBECB3F-DE28-49C6-8495-40F1263603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  <p:pic>
        <p:nvPicPr>
          <p:cNvPr id="5" name="Imagem 4" descr="Uma imagem contendo edifício, verde, rua, bicicleta&#10;&#10;Descrição gerada automaticamente">
            <a:extLst>
              <a:ext uri="{FF2B5EF4-FFF2-40B4-BE49-F238E27FC236}">
                <a16:creationId xmlns:a16="http://schemas.microsoft.com/office/drawing/2014/main" id="{742A5E4E-7266-4264-A4FE-2303608C0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600" y="465710"/>
            <a:ext cx="2464673" cy="1848505"/>
          </a:xfrm>
          <a:prstGeom prst="rect">
            <a:avLst/>
          </a:prstGeom>
        </p:spPr>
      </p:pic>
      <p:pic>
        <p:nvPicPr>
          <p:cNvPr id="6" name="Imagem 5" descr="Uma imagem contendo ao ar livre, pintado, mesa, barco&#10;&#10;Descrição gerada automaticamente">
            <a:extLst>
              <a:ext uri="{FF2B5EF4-FFF2-40B4-BE49-F238E27FC236}">
                <a16:creationId xmlns:a16="http://schemas.microsoft.com/office/drawing/2014/main" id="{36F3E7DD-6FA3-49C1-8CCE-3CB75A4F5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3673" y="747537"/>
            <a:ext cx="2763258" cy="2072444"/>
          </a:xfrm>
          <a:prstGeom prst="rect">
            <a:avLst/>
          </a:prstGeom>
        </p:spPr>
      </p:pic>
      <p:pic>
        <p:nvPicPr>
          <p:cNvPr id="7" name="Imagem 6" descr="Uma imagem contendo edifício, cama, em pé&#10;&#10;Descrição gerada automaticamente">
            <a:extLst>
              <a:ext uri="{FF2B5EF4-FFF2-40B4-BE49-F238E27FC236}">
                <a16:creationId xmlns:a16="http://schemas.microsoft.com/office/drawing/2014/main" id="{93B26F41-C6CF-4CBA-B003-2911280F5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242" y="2521200"/>
            <a:ext cx="1384648" cy="2464674"/>
          </a:xfrm>
          <a:prstGeom prst="rect">
            <a:avLst/>
          </a:prstGeom>
        </p:spPr>
      </p:pic>
      <p:pic>
        <p:nvPicPr>
          <p:cNvPr id="1026" name="Picture 2" descr="Home - Pimp My Carroça">
            <a:extLst>
              <a:ext uri="{FF2B5EF4-FFF2-40B4-BE49-F238E27FC236}">
                <a16:creationId xmlns:a16="http://schemas.microsoft.com/office/drawing/2014/main" id="{AF4D5A2E-FA55-4423-96F3-AAE2C291A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03" y="4102699"/>
            <a:ext cx="861775" cy="86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CAD11F-36F6-4EC4-8202-3E0EE58F1A98}"/>
              </a:ext>
            </a:extLst>
          </p:cNvPr>
          <p:cNvSpPr txBox="1"/>
          <p:nvPr/>
        </p:nvSpPr>
        <p:spPr>
          <a:xfrm>
            <a:off x="97688" y="3384205"/>
            <a:ext cx="167688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/>
              <a:t>Aumento em 150% na renda dos catadores</a:t>
            </a:r>
          </a:p>
        </p:txBody>
      </p:sp>
      <p:pic>
        <p:nvPicPr>
          <p:cNvPr id="1028" name="Picture 4" descr="Cataki - Pimp My Carroça">
            <a:extLst>
              <a:ext uri="{FF2B5EF4-FFF2-40B4-BE49-F238E27FC236}">
                <a16:creationId xmlns:a16="http://schemas.microsoft.com/office/drawing/2014/main" id="{0AB435C5-ADCC-4CFE-92F7-E11A9917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42" y="4391542"/>
            <a:ext cx="997513" cy="23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- Recicleiros">
            <a:extLst>
              <a:ext uri="{FF2B5EF4-FFF2-40B4-BE49-F238E27FC236}">
                <a16:creationId xmlns:a16="http://schemas.microsoft.com/office/drawing/2014/main" id="{6A736509-C181-42F0-9AC3-9C8AC982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51" y="4368537"/>
            <a:ext cx="1237878" cy="3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7"/>
          <p:cNvPicPr preferRelativeResize="0"/>
          <p:nvPr/>
        </p:nvPicPr>
        <p:blipFill rotWithShape="1">
          <a:blip r:embed="rId3">
            <a:alphaModFix/>
          </a:blip>
          <a:srcRect l="35119" t="-1781" r="-15357"/>
          <a:stretch/>
        </p:blipFill>
        <p:spPr>
          <a:xfrm>
            <a:off x="576" y="99850"/>
            <a:ext cx="6097776" cy="507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929494" y="836098"/>
            <a:ext cx="4091100" cy="3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EVENTO NO DIA 5 DE JUNHO</a:t>
            </a:r>
            <a:b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</a:t>
            </a:r>
            <a:r>
              <a:rPr lang="en" sz="12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período da tarde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será um momento voltado a comunidade em geral. Neste momento teremos:</a:t>
            </a:r>
            <a:b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Mutirão para seleção de resíduos</a:t>
            </a:r>
            <a:b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Conscientização e instrução sobre formas corretas de descarte</a:t>
            </a:r>
            <a:b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Distribução de brindes Nestlé </a:t>
            </a:r>
            <a:r>
              <a:rPr lang="en" sz="11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 combinar e verificar em seus comitês)</a:t>
            </a:r>
            <a:br>
              <a:rPr lang="en" sz="11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42" descr="Logo&#10;&#10;Description automatically generated">
            <a:extLst>
              <a:ext uri="{FF2B5EF4-FFF2-40B4-BE49-F238E27FC236}">
                <a16:creationId xmlns:a16="http://schemas.microsoft.com/office/drawing/2014/main" id="{06F15AA9-3FD9-4097-8FDB-D62BB68FB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  <p:pic>
        <p:nvPicPr>
          <p:cNvPr id="5" name="Picture 2" descr="Home - Pimp My Carroça">
            <a:extLst>
              <a:ext uri="{FF2B5EF4-FFF2-40B4-BE49-F238E27FC236}">
                <a16:creationId xmlns:a16="http://schemas.microsoft.com/office/drawing/2014/main" id="{B860389F-962F-45F4-B96F-FB3CDE34E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713" y="3424229"/>
            <a:ext cx="861775" cy="86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taki - Pimp My Carroça">
            <a:extLst>
              <a:ext uri="{FF2B5EF4-FFF2-40B4-BE49-F238E27FC236}">
                <a16:creationId xmlns:a16="http://schemas.microsoft.com/office/drawing/2014/main" id="{F41C9E73-4195-451E-80AF-9909D19C6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52" y="3713072"/>
            <a:ext cx="997513" cy="23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me - Recicleiros">
            <a:extLst>
              <a:ext uri="{FF2B5EF4-FFF2-40B4-BE49-F238E27FC236}">
                <a16:creationId xmlns:a16="http://schemas.microsoft.com/office/drawing/2014/main" id="{31E4EB12-4C3F-43F8-A953-D37EEBC50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61" y="3690067"/>
            <a:ext cx="1237878" cy="33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8"/>
          <p:cNvSpPr txBox="1">
            <a:spLocks noGrp="1"/>
          </p:cNvSpPr>
          <p:nvPr>
            <p:ph type="body" idx="1"/>
          </p:nvPr>
        </p:nvSpPr>
        <p:spPr>
          <a:xfrm>
            <a:off x="4317650" y="668081"/>
            <a:ext cx="40911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AÇÕES LOCAIS – 18 COMITÊS PELO BRASIL </a:t>
            </a:r>
            <a:br>
              <a:rPr lang="en" sz="1200" b="1">
                <a:latin typeface="Montserrat"/>
                <a:ea typeface="Montserrat"/>
                <a:cs typeface="Montserrat"/>
              </a:rPr>
            </a:br>
            <a:br>
              <a:rPr lang="en" sz="1200">
                <a:latin typeface="Montserrat"/>
                <a:ea typeface="Montserrat"/>
                <a:cs typeface="Montserrat"/>
              </a:rPr>
            </a:b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Ações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simultâneas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no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dia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5 de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junho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uma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versão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pocket da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ação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principal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sua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localidade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com o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objetivo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valorizar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nossa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seleção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craques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Vamos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replicar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as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ações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multiplicar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impacto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coleta de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resíduos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 de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impacto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educacional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com um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grande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mutirão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coleta de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resíduos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en" sz="12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200">
                <a:latin typeface="Montserrat"/>
                <a:ea typeface="Montserrat"/>
                <a:cs typeface="Montserrat"/>
              </a:rPr>
            </a:b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Sugestão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br>
              <a:rPr lang="en" sz="1200">
                <a:latin typeface="Montserrat"/>
                <a:ea typeface="Montserrat"/>
                <a:cs typeface="Montserrat"/>
              </a:rPr>
            </a:b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Convocar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catadores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cooperativas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locais</a:t>
            </a:r>
            <a:br>
              <a:rPr lang="en" sz="1200">
                <a:latin typeface="Montserrat"/>
                <a:ea typeface="Montserrat"/>
                <a:cs typeface="Montserrat"/>
              </a:rPr>
            </a:b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Melhorias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equipamentos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dos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catadores</a:t>
            </a:r>
            <a:br>
              <a:rPr lang="en" sz="1200">
                <a:latin typeface="Montserrat"/>
                <a:ea typeface="Montserrat"/>
                <a:cs typeface="Montserrat"/>
              </a:rPr>
            </a:b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Distribuição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das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camisetas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seleção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" sz="700">
                <a:latin typeface="Montserrat"/>
                <a:ea typeface="Montserrat"/>
                <a:cs typeface="Montserrat"/>
              </a:rPr>
            </a:b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Distribuição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kit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produtos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Nestlé</a:t>
            </a:r>
            <a:endParaRPr lang="en" sz="120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Kits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como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colete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luvas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2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sacos</a:t>
            </a:r>
            <a:r>
              <a:rPr lang="en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etc.</a:t>
            </a:r>
            <a:br>
              <a:rPr lang="en" sz="1200">
                <a:latin typeface="Montserrat"/>
                <a:ea typeface="Montserrat"/>
                <a:cs typeface="Montserrat"/>
              </a:rPr>
            </a:br>
            <a:br>
              <a:rPr lang="en" sz="1200">
                <a:latin typeface="Montserrat"/>
                <a:ea typeface="Montserrat"/>
                <a:cs typeface="Montserrat"/>
              </a:rPr>
            </a:b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8" name="Google Shape;168;p38"/>
          <p:cNvPicPr preferRelativeResize="0"/>
          <p:nvPr/>
        </p:nvPicPr>
        <p:blipFill rotWithShape="1">
          <a:blip r:embed="rId3">
            <a:alphaModFix/>
          </a:blip>
          <a:srcRect t="5758" r="5758"/>
          <a:stretch/>
        </p:blipFill>
        <p:spPr>
          <a:xfrm>
            <a:off x="451350" y="1391700"/>
            <a:ext cx="3540151" cy="23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2" descr="Logo&#10;&#10;Description automatically generated">
            <a:extLst>
              <a:ext uri="{FF2B5EF4-FFF2-40B4-BE49-F238E27FC236}">
                <a16:creationId xmlns:a16="http://schemas.microsoft.com/office/drawing/2014/main" id="{5128A300-F619-42BC-8D87-B00683D05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 txBox="1"/>
          <p:nvPr/>
        </p:nvSpPr>
        <p:spPr>
          <a:xfrm>
            <a:off x="111750" y="407326"/>
            <a:ext cx="8920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Montserrat"/>
                <a:sym typeface="Montserrat"/>
              </a:rPr>
              <a:t>OPORTUNIDADES PARA OS COMITÊS AGREGAREM: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Educação sobre reciclagem: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Conteúdos educativos de forma lúdica e interativa, cartazes ou estandes com explicação sobre coleta seletiva e descarte adequado do resíduo.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" sz="1000" b="1">
                <a:solidFill>
                  <a:schemeClr val="dk1"/>
                </a:solidFill>
                <a:latin typeface="Montserrat"/>
              </a:rPr>
              <a:t>Desafio dos resíduos</a:t>
            </a:r>
            <a:r>
              <a:rPr lang="en" sz="1000">
                <a:solidFill>
                  <a:schemeClr val="dk1"/>
                </a:solidFill>
                <a:latin typeface="Montserrat"/>
              </a:rPr>
              <a:t>: Estandes espalhados para reciclagem e um demonstrativo de sugestão de como se transforma em outros itens (ex: pallet)</a:t>
            </a:r>
          </a:p>
          <a:p>
            <a:pPr>
              <a:lnSpc>
                <a:spcPct val="150000"/>
              </a:lnSpc>
              <a:spcBef>
                <a:spcPts val="1000"/>
              </a:spcBef>
            </a:pPr>
            <a:br>
              <a:rPr lang="en" sz="1000">
                <a:solidFill>
                  <a:schemeClr val="dk1"/>
                </a:solidFill>
                <a:latin typeface="Montserrat"/>
              </a:rPr>
            </a:br>
            <a:r>
              <a:rPr lang="en" sz="1000" b="1">
                <a:solidFill>
                  <a:schemeClr val="dk1"/>
                </a:solidFill>
                <a:latin typeface="Montserrat"/>
              </a:rPr>
              <a:t>Circuito de Regeneração: </a:t>
            </a:r>
            <a:r>
              <a:rPr lang="en" sz="1000">
                <a:solidFill>
                  <a:schemeClr val="dk1"/>
                </a:solidFill>
                <a:latin typeface="Montserrat"/>
              </a:rPr>
              <a:t>Criar um circuito do começo ao fim da transformação do material reciclado, um circuito gerando experiência ao participante sobre  o tema de Circularidade e Reneneração</a:t>
            </a: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Mini Craques da Seleção: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Para os pequenos, mini-goleiras coloridas com as cores dos resíduos (azul, amarelo, verde, vermelho) - criança precisa acertar o chute na goleira adequada para cada resíduo mostrado.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Selfie Point - “Sou um Craque da Seleção” -</a:t>
            </a: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para tirar foto ao lado do técnico da seleção </a:t>
            </a: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bg1"/>
                </a:solidFill>
                <a:highlight>
                  <a:srgbClr val="008000"/>
                </a:highlight>
                <a:latin typeface="Montserrat"/>
                <a:ea typeface="Montserrat"/>
                <a:cs typeface="Montserrat"/>
                <a:sym typeface="Montserrat"/>
              </a:rPr>
              <a:t>E MUITO MAIS, VAMOS CONSTRUIR JUNTOS? </a:t>
            </a:r>
            <a:endParaRPr>
              <a:solidFill>
                <a:schemeClr val="bg1"/>
              </a:solidFill>
              <a:highlight>
                <a:srgbClr val="0080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86067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0"/>
          <p:cNvSpPr txBox="1"/>
          <p:nvPr/>
        </p:nvSpPr>
        <p:spPr>
          <a:xfrm>
            <a:off x="752924" y="2420838"/>
            <a:ext cx="30876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latin typeface="Montserrat"/>
                <a:ea typeface="Montserrat"/>
                <a:cs typeface="Montserrat"/>
                <a:sym typeface="Montserrat"/>
              </a:rPr>
              <a:t>Resumo do</a:t>
            </a:r>
            <a:endParaRPr sz="1800" i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 i="1">
                <a:latin typeface="Montserrat"/>
                <a:ea typeface="Montserrat"/>
                <a:cs typeface="Montserrat"/>
                <a:sym typeface="Montserrat"/>
              </a:rPr>
              <a:t>PROJETO</a:t>
            </a:r>
            <a:endParaRPr sz="4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40"/>
          <p:cNvSpPr txBox="1"/>
          <p:nvPr/>
        </p:nvSpPr>
        <p:spPr>
          <a:xfrm>
            <a:off x="4028775" y="665163"/>
            <a:ext cx="4173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b="1" i="1">
                <a:latin typeface="Montserrat"/>
                <a:ea typeface="Montserrat"/>
                <a:cs typeface="Montserrat"/>
                <a:sym typeface="Montserrat"/>
              </a:rPr>
              <a:t>1.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1" name="Google Shape;181;p40"/>
          <p:cNvCxnSpPr/>
          <p:nvPr/>
        </p:nvCxnSpPr>
        <p:spPr>
          <a:xfrm rot="10800000">
            <a:off x="422025" y="3080738"/>
            <a:ext cx="110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" name="Google Shape;182;p40"/>
          <p:cNvSpPr txBox="1"/>
          <p:nvPr/>
        </p:nvSpPr>
        <p:spPr>
          <a:xfrm>
            <a:off x="4421475" y="864075"/>
            <a:ext cx="1611000" cy="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Convocação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40"/>
          <p:cNvSpPr txBox="1"/>
          <p:nvPr/>
        </p:nvSpPr>
        <p:spPr>
          <a:xfrm>
            <a:off x="4421475" y="1199713"/>
            <a:ext cx="18972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Catadores</a:t>
            </a:r>
            <a:b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Colaboradores</a:t>
            </a:r>
            <a:b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84" name="Google Shape;184;p40"/>
          <p:cNvCxnSpPr/>
          <p:nvPr/>
        </p:nvCxnSpPr>
        <p:spPr>
          <a:xfrm rot="10800000">
            <a:off x="4198125" y="1199701"/>
            <a:ext cx="50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5" name="Google Shape;185;p40"/>
          <p:cNvSpPr txBox="1"/>
          <p:nvPr/>
        </p:nvSpPr>
        <p:spPr>
          <a:xfrm>
            <a:off x="6532400" y="665163"/>
            <a:ext cx="5037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b="1" i="1">
                <a:latin typeface="Montserrat"/>
                <a:ea typeface="Montserrat"/>
                <a:cs typeface="Montserrat"/>
                <a:sym typeface="Montserrat"/>
              </a:rPr>
              <a:t>2.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40"/>
          <p:cNvSpPr txBox="1"/>
          <p:nvPr/>
        </p:nvSpPr>
        <p:spPr>
          <a:xfrm>
            <a:off x="6925100" y="864063"/>
            <a:ext cx="1811400" cy="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Evento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40"/>
          <p:cNvSpPr txBox="1"/>
          <p:nvPr/>
        </p:nvSpPr>
        <p:spPr>
          <a:xfrm>
            <a:off x="6925100" y="1199713"/>
            <a:ext cx="16110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Ação simultânea</a:t>
            </a:r>
            <a:b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Catadores e comunidades</a:t>
            </a:r>
            <a:b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88" name="Google Shape;188;p40"/>
          <p:cNvCxnSpPr/>
          <p:nvPr/>
        </p:nvCxnSpPr>
        <p:spPr>
          <a:xfrm rot="10800000">
            <a:off x="6701750" y="1199701"/>
            <a:ext cx="50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" name="Google Shape;189;p40"/>
          <p:cNvSpPr txBox="1"/>
          <p:nvPr/>
        </p:nvSpPr>
        <p:spPr>
          <a:xfrm>
            <a:off x="4028775" y="2372838"/>
            <a:ext cx="5037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b="1" i="1">
                <a:latin typeface="Montserrat"/>
                <a:ea typeface="Montserrat"/>
                <a:cs typeface="Montserrat"/>
                <a:sym typeface="Montserrat"/>
              </a:rPr>
              <a:t>3.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40"/>
          <p:cNvSpPr txBox="1"/>
          <p:nvPr/>
        </p:nvSpPr>
        <p:spPr>
          <a:xfrm>
            <a:off x="4421475" y="2571750"/>
            <a:ext cx="1611000" cy="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Comitês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40"/>
          <p:cNvSpPr txBox="1"/>
          <p:nvPr/>
        </p:nvSpPr>
        <p:spPr>
          <a:xfrm>
            <a:off x="4421475" y="2907388"/>
            <a:ext cx="16110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Mobilização e convocação local,</a:t>
            </a:r>
            <a:b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operacionalizada pelos comitês.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92" name="Google Shape;192;p40"/>
          <p:cNvCxnSpPr/>
          <p:nvPr/>
        </p:nvCxnSpPr>
        <p:spPr>
          <a:xfrm rot="10800000">
            <a:off x="4198125" y="2907376"/>
            <a:ext cx="50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3" name="Google Shape;193;p40"/>
          <p:cNvSpPr txBox="1"/>
          <p:nvPr/>
        </p:nvSpPr>
        <p:spPr>
          <a:xfrm>
            <a:off x="6532400" y="2372838"/>
            <a:ext cx="5526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b="1" i="1">
                <a:latin typeface="Montserrat"/>
                <a:ea typeface="Montserrat"/>
                <a:cs typeface="Montserrat"/>
                <a:sym typeface="Montserrat"/>
              </a:rPr>
              <a:t>4. 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40"/>
          <p:cNvSpPr txBox="1"/>
          <p:nvPr/>
        </p:nvSpPr>
        <p:spPr>
          <a:xfrm>
            <a:off x="6925100" y="2571750"/>
            <a:ext cx="1611000" cy="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Resultados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40"/>
          <p:cNvSpPr txBox="1"/>
          <p:nvPr/>
        </p:nvSpPr>
        <p:spPr>
          <a:xfrm>
            <a:off x="6925100" y="2907388"/>
            <a:ext cx="16110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_ Toneladas de resíduos reciclados </a:t>
            </a:r>
          </a:p>
          <a:p>
            <a:pPr marL="171450" indent="-171450">
              <a:lnSpc>
                <a:spcPct val="115000"/>
              </a:lnSpc>
              <a:buFontTx/>
              <a:buChar char="-"/>
            </a:pPr>
            <a:r>
              <a:rPr lang="pt-BR" sz="1100">
                <a:solidFill>
                  <a:schemeClr val="dk1"/>
                </a:solidFill>
                <a:latin typeface="Montserrat"/>
                <a:ea typeface="Montserrat SemiBold"/>
                <a:cs typeface="Montserrat SemiBold"/>
                <a:sym typeface="Montserrat"/>
              </a:rPr>
              <a:t>Impacto social </a:t>
            </a:r>
          </a:p>
          <a:p>
            <a:pPr marL="171450" indent="-171450">
              <a:lnSpc>
                <a:spcPct val="115000"/>
              </a:lnSpc>
              <a:buFontTx/>
              <a:buChar char="-"/>
            </a:pPr>
            <a:r>
              <a:rPr lang="pt-BR" sz="1100">
                <a:solidFill>
                  <a:schemeClr val="dk1"/>
                </a:solidFill>
                <a:latin typeface="Montserrat"/>
                <a:ea typeface="Montserrat SemiBold"/>
                <a:cs typeface="Montserrat SemiBold"/>
                <a:sym typeface="Montserrat"/>
              </a:rPr>
              <a:t>IQEM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6" name="Google Shape;196;p40"/>
          <p:cNvCxnSpPr/>
          <p:nvPr/>
        </p:nvCxnSpPr>
        <p:spPr>
          <a:xfrm rot="10800000">
            <a:off x="6701750" y="2907376"/>
            <a:ext cx="503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" name="Picture 42" descr="Logo&#10;&#10;Description automatically generated">
            <a:extLst>
              <a:ext uri="{FF2B5EF4-FFF2-40B4-BE49-F238E27FC236}">
                <a16:creationId xmlns:a16="http://schemas.microsoft.com/office/drawing/2014/main" id="{2D0F87D1-CB13-469E-BE25-ACF1B77417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0"/>
          <p:cNvSpPr txBox="1"/>
          <p:nvPr/>
        </p:nvSpPr>
        <p:spPr>
          <a:xfrm>
            <a:off x="1030577" y="418274"/>
            <a:ext cx="30876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1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PRAZOS</a:t>
            </a:r>
            <a:endParaRPr kumimoji="0" sz="4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1" name="Google Shape;181;p40"/>
          <p:cNvCxnSpPr/>
          <p:nvPr/>
        </p:nvCxnSpPr>
        <p:spPr>
          <a:xfrm rot="10800000">
            <a:off x="666426" y="1019984"/>
            <a:ext cx="1108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" name="Picture 42" descr="Logo&#10;&#10;Description automatically generated">
            <a:extLst>
              <a:ext uri="{FF2B5EF4-FFF2-40B4-BE49-F238E27FC236}">
                <a16:creationId xmlns:a16="http://schemas.microsoft.com/office/drawing/2014/main" id="{2D0F87D1-CB13-469E-BE25-ACF1B77417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  <p:sp>
        <p:nvSpPr>
          <p:cNvPr id="21" name="Google Shape;156;p37">
            <a:extLst>
              <a:ext uri="{FF2B5EF4-FFF2-40B4-BE49-F238E27FC236}">
                <a16:creationId xmlns:a16="http://schemas.microsoft.com/office/drawing/2014/main" id="{0572F29C-8518-4559-946B-B56C2CDE6366}"/>
              </a:ext>
            </a:extLst>
          </p:cNvPr>
          <p:cNvSpPr txBox="1"/>
          <p:nvPr/>
        </p:nvSpPr>
        <p:spPr>
          <a:xfrm>
            <a:off x="363823" y="1416385"/>
            <a:ext cx="8920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Cooperativas mapeadas: </a:t>
            </a: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22 de abril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Comunicação geral: </a:t>
            </a: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partir de maio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Ação: </a:t>
            </a:r>
            <a:r>
              <a:rPr lang="pt-BR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5 de junho (domingo)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" name="Google Shape;173;p39">
            <a:extLst>
              <a:ext uri="{FF2B5EF4-FFF2-40B4-BE49-F238E27FC236}">
                <a16:creationId xmlns:a16="http://schemas.microsoft.com/office/drawing/2014/main" id="{90A5537D-E71A-4211-BBC4-D5047DFAC7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8177" y="1300074"/>
            <a:ext cx="4521550" cy="254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5F42D4-7B8A-A76B-24EC-FF23D4CD17C9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A0145-F5D1-8470-7073-5328369DE05D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21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77"/>
            <a:ext cx="9144000" cy="5143478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113"/>
          <p:cNvSpPr txBox="1"/>
          <p:nvPr/>
        </p:nvSpPr>
        <p:spPr>
          <a:xfrm>
            <a:off x="1911700" y="1949600"/>
            <a:ext cx="5252700" cy="10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4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Obrigadx!</a:t>
            </a:r>
            <a:endParaRPr kumimoji="0" sz="9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6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5"/>
          <p:cNvSpPr txBox="1">
            <a:spLocks noGrp="1"/>
          </p:cNvSpPr>
          <p:nvPr>
            <p:ph type="body" idx="1"/>
          </p:nvPr>
        </p:nvSpPr>
        <p:spPr>
          <a:xfrm>
            <a:off x="1582700" y="2373150"/>
            <a:ext cx="2706900" cy="14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66% 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sabe pouco ou nada sobre coleta seletiva e reciclagem.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5" name="Google Shape;205;p45"/>
          <p:cNvSpPr txBox="1"/>
          <p:nvPr/>
        </p:nvSpPr>
        <p:spPr>
          <a:xfrm>
            <a:off x="1192600" y="1012825"/>
            <a:ext cx="66717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 reciclagem ainda é um desafio para a população brasileira.</a:t>
            </a:r>
            <a:endParaRPr sz="24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45"/>
          <p:cNvSpPr txBox="1"/>
          <p:nvPr/>
        </p:nvSpPr>
        <p:spPr>
          <a:xfrm>
            <a:off x="0" y="4828500"/>
            <a:ext cx="65523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847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*fonte:</a:t>
            </a:r>
            <a:r>
              <a:rPr lang="en" sz="747" u="sng">
                <a:solidFill>
                  <a:srgbClr val="2200CC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https://cbic.org.br/sustentabilidade/2020/05/14/reciclagem-ainda-e-um-desafio-para-a-populacao-brasileira-2/</a:t>
            </a:r>
            <a:endParaRPr sz="394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45"/>
          <p:cNvSpPr txBox="1">
            <a:spLocks noGrp="1"/>
          </p:cNvSpPr>
          <p:nvPr>
            <p:ph type="body" idx="1"/>
          </p:nvPr>
        </p:nvSpPr>
        <p:spPr>
          <a:xfrm>
            <a:off x="4958800" y="2373150"/>
            <a:ext cx="2706900" cy="14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76%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admite não fazer qualquer separação de resíduos em suas residências.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Picture 42" descr="Logo&#10;&#10;Description automatically generated">
            <a:extLst>
              <a:ext uri="{FF2B5EF4-FFF2-40B4-BE49-F238E27FC236}">
                <a16:creationId xmlns:a16="http://schemas.microsoft.com/office/drawing/2014/main" id="{3FF37E64-DF24-4177-9FB8-AC077AB6C3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6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6"/>
          <p:cNvSpPr txBox="1">
            <a:spLocks noGrp="1"/>
          </p:cNvSpPr>
          <p:nvPr>
            <p:ph type="body" idx="1"/>
          </p:nvPr>
        </p:nvSpPr>
        <p:spPr>
          <a:xfrm>
            <a:off x="1160650" y="1346900"/>
            <a:ext cx="6822600" cy="21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565">
                <a:latin typeface="Montserrat"/>
                <a:ea typeface="Montserrat"/>
                <a:cs typeface="Montserrat"/>
                <a:sym typeface="Montserrat"/>
              </a:rPr>
              <a:t>Pode parecer estranho, mas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endParaRPr lang="en" sz="1565">
              <a:highlight>
                <a:srgbClr val="00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565">
                <a:highlight>
                  <a:srgbClr val="00FF00"/>
                </a:highlight>
                <a:latin typeface="Montserrat"/>
                <a:ea typeface="Montserrat"/>
                <a:cs typeface="Montserrat"/>
                <a:sym typeface="Montserrat"/>
              </a:rPr>
              <a:t>ESSE </a:t>
            </a:r>
            <a:r>
              <a:rPr lang="pt-BR" sz="1565">
                <a:highlight>
                  <a:srgbClr val="00FF00"/>
                </a:highlight>
                <a:latin typeface="Montserrat"/>
                <a:ea typeface="Montserrat"/>
                <a:cs typeface="Montserrat"/>
                <a:sym typeface="Montserrat"/>
              </a:rPr>
              <a:t>AINDA NÃO É UM ASSUNTO POPULAR</a:t>
            </a:r>
            <a:endParaRPr sz="1565">
              <a:highlight>
                <a:srgbClr val="00FF00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pt-BR" sz="1565"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" sz="1565">
                <a:latin typeface="Montserrat"/>
                <a:ea typeface="Montserrat"/>
                <a:cs typeface="Montserrat"/>
                <a:sym typeface="Montserrat"/>
              </a:rPr>
              <a:t>u seja, precisamos de uma ideia de grande apelo, </a:t>
            </a:r>
            <a:endParaRPr sz="1565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565">
                <a:latin typeface="Montserrat"/>
                <a:ea typeface="Montserrat"/>
                <a:cs typeface="Montserrat"/>
                <a:sym typeface="Montserrat"/>
              </a:rPr>
              <a:t>que fale a língua do povo.</a:t>
            </a:r>
            <a:endParaRPr sz="1565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E qual a temática que conversa com toda nossa população?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Picture 42" descr="Logo&#10;&#10;Description automatically generated">
            <a:extLst>
              <a:ext uri="{FF2B5EF4-FFF2-40B4-BE49-F238E27FC236}">
                <a16:creationId xmlns:a16="http://schemas.microsoft.com/office/drawing/2014/main" id="{E37DAE3E-1CF4-4844-84D7-1CCC09BC6C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63"/>
            <a:ext cx="9144000" cy="514356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7"/>
          <p:cNvSpPr txBox="1">
            <a:spLocks noGrp="1"/>
          </p:cNvSpPr>
          <p:nvPr>
            <p:ph type="body" idx="1"/>
          </p:nvPr>
        </p:nvSpPr>
        <p:spPr>
          <a:xfrm>
            <a:off x="1002350" y="1110925"/>
            <a:ext cx="7576200" cy="63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latin typeface="Montserrat"/>
                <a:ea typeface="Montserrat"/>
                <a:cs typeface="Montserrat"/>
                <a:sym typeface="Montserrat"/>
              </a:rPr>
              <a:t>O futebol é pop em todas as camadas do Brasil. 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47"/>
          <p:cNvSpPr txBox="1">
            <a:spLocks noGrp="1"/>
          </p:cNvSpPr>
          <p:nvPr>
            <p:ph type="body" idx="1"/>
          </p:nvPr>
        </p:nvSpPr>
        <p:spPr>
          <a:xfrm>
            <a:off x="856875" y="2027900"/>
            <a:ext cx="2598600" cy="27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Em </a:t>
            </a:r>
            <a:r>
              <a:rPr lang="en" sz="1500" b="1">
                <a:latin typeface="Montserrat"/>
                <a:ea typeface="Montserrat"/>
                <a:cs typeface="Montserrat"/>
                <a:sym typeface="Montserrat"/>
              </a:rPr>
              <a:t>2022</a:t>
            </a: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 mais ainda: estará no centro das atenções e em todas as rodas de conversa.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47"/>
          <p:cNvSpPr txBox="1">
            <a:spLocks noGrp="1"/>
          </p:cNvSpPr>
          <p:nvPr>
            <p:ph type="body" idx="1"/>
          </p:nvPr>
        </p:nvSpPr>
        <p:spPr>
          <a:xfrm>
            <a:off x="3385975" y="2027900"/>
            <a:ext cx="2859600" cy="27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Vamos usar a </a:t>
            </a:r>
            <a:r>
              <a:rPr lang="en" sz="1500" b="1">
                <a:latin typeface="Montserrat"/>
                <a:ea typeface="Montserrat"/>
                <a:cs typeface="Montserrat"/>
                <a:sym typeface="Montserrat"/>
              </a:rPr>
              <a:t>linguagem</a:t>
            </a: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 popular do esporte para chamar a atenção e conversar com todos os públicos.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47"/>
          <p:cNvSpPr txBox="1">
            <a:spLocks noGrp="1"/>
          </p:cNvSpPr>
          <p:nvPr>
            <p:ph type="body" idx="1"/>
          </p:nvPr>
        </p:nvSpPr>
        <p:spPr>
          <a:xfrm>
            <a:off x="6384675" y="2001925"/>
            <a:ext cx="2283900" cy="113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E tudo isso de um </a:t>
            </a:r>
            <a:r>
              <a:rPr lang="en" sz="1500" b="1">
                <a:latin typeface="Montserrat"/>
                <a:ea typeface="Montserrat"/>
                <a:cs typeface="Montserrat"/>
                <a:sym typeface="Montserrat"/>
              </a:rPr>
              <a:t>jeito leve</a:t>
            </a:r>
            <a:r>
              <a:rPr lang="en" sz="1500">
                <a:latin typeface="Montserrat"/>
                <a:ea typeface="Montserrat"/>
                <a:cs typeface="Montserrat"/>
                <a:sym typeface="Montserrat"/>
              </a:rPr>
              <a:t>, pop e altamente engajador.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Picture 42" descr="Logo&#10;&#10;Description automatically generated">
            <a:extLst>
              <a:ext uri="{FF2B5EF4-FFF2-40B4-BE49-F238E27FC236}">
                <a16:creationId xmlns:a16="http://schemas.microsoft.com/office/drawing/2014/main" id="{19D758D3-35AB-4102-AB23-5A2020C957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8"/>
          <p:cNvPicPr preferRelativeResize="0"/>
          <p:nvPr/>
        </p:nvPicPr>
        <p:blipFill rotWithShape="1">
          <a:blip r:embed="rId3">
            <a:alphaModFix/>
          </a:blip>
          <a:srcRect l="8459" t="1541" r="8442" b="6130"/>
          <a:stretch/>
        </p:blipFill>
        <p:spPr>
          <a:xfrm>
            <a:off x="0" y="0"/>
            <a:ext cx="9144000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8"/>
          <p:cNvSpPr txBox="1"/>
          <p:nvPr/>
        </p:nvSpPr>
        <p:spPr>
          <a:xfrm>
            <a:off x="752490" y="950846"/>
            <a:ext cx="7435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Vamos transformar						 os catadores em</a:t>
            </a:r>
            <a:endParaRPr sz="3700">
              <a:solidFill>
                <a:srgbClr val="38761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/>
          <p:nvPr/>
        </p:nvSpPr>
        <p:spPr>
          <a:xfrm>
            <a:off x="496450" y="644325"/>
            <a:ext cx="4974900" cy="3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 Semana do Meio Ambiente, ação da Nestlé transforma catadores em técnicos da seleção e convoca sociedade para reciclar.</a:t>
            </a:r>
            <a:endParaRPr sz="21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Ação da marca valoriza trabalho dos catadores e busca conscientizar população sobre importância da seleção de resíduos. Campanha conta com eventos em todo o Brasil e participação de influenciadores no meio digital.</a:t>
            </a:r>
            <a:endParaRPr sz="2400" b="1" i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4" name="Google Shape;1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4600" y="849525"/>
            <a:ext cx="2503250" cy="3444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81000"/>
              </a:srgbClr>
            </a:outerShdw>
          </a:effectLst>
        </p:spPr>
      </p:pic>
      <p:pic>
        <p:nvPicPr>
          <p:cNvPr id="5" name="Picture 42" descr="Logo&#10;&#10;Description automatically generated">
            <a:extLst>
              <a:ext uri="{FF2B5EF4-FFF2-40B4-BE49-F238E27FC236}">
                <a16:creationId xmlns:a16="http://schemas.microsoft.com/office/drawing/2014/main" id="{9ABE3D00-CC37-409F-9A49-D9FEA1985C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"/>
            <a:ext cx="9144003" cy="51435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0;p52">
            <a:extLst>
              <a:ext uri="{FF2B5EF4-FFF2-40B4-BE49-F238E27FC236}">
                <a16:creationId xmlns:a16="http://schemas.microsoft.com/office/drawing/2014/main" id="{CAEE6DE3-D607-4F8A-A91E-34E1F4253F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8440" y="624218"/>
            <a:ext cx="3488417" cy="24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sym typeface="Montserrat"/>
              </a:rPr>
              <a:t>CONVOCAÇÃO PARA COLABORADORES</a:t>
            </a:r>
            <a:endParaRPr sz="1200" b="1">
              <a:solidFill>
                <a:schemeClr val="dk1"/>
              </a:solidFill>
              <a:latin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sym typeface="Montserrat"/>
              </a:rPr>
              <a:t>Nosso “Técnico da Seleção” convoca os colaboradores da Nestlé para  RE.pensar a seleção de resíduos em suas casas, dá dicas de reciclagem e convida os voluntários para um Mutirão no Dia Mundial do Meio Ambiente.</a:t>
            </a:r>
            <a:endParaRPr sz="1300">
              <a:solidFill>
                <a:schemeClr val="dk1"/>
              </a:solidFill>
              <a:latin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3"/>
          <p:cNvSpPr txBox="1">
            <a:spLocks noGrp="1"/>
          </p:cNvSpPr>
          <p:nvPr>
            <p:ph type="body" idx="1"/>
          </p:nvPr>
        </p:nvSpPr>
        <p:spPr>
          <a:xfrm>
            <a:off x="681644" y="896100"/>
            <a:ext cx="4472247" cy="32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1200" b="1">
                <a:solidFill>
                  <a:schemeClr val="dk1"/>
                </a:solidFill>
                <a:latin typeface="Montserrat"/>
                <a:sym typeface="Montserrat"/>
              </a:rPr>
              <a:t>CONVOCAÇÃO PARA POPULAÇÃO</a:t>
            </a:r>
            <a:endParaRPr sz="1200" b="1">
              <a:solidFill>
                <a:schemeClr val="dk1"/>
              </a:solidFill>
              <a:latin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sym typeface="Montserrat"/>
              </a:rPr>
              <a:t>O “técnico da seleção” convoca as pessoas para RE.pensar a seleção de resíduos em suas casas, explica “as atitudes diárias que regeneram” e conta que esta é uma iniciativa da Nestlé.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Montserrat"/>
                <a:sym typeface="Montserrat"/>
              </a:rPr>
              <a:t>Ao final, teremos um call to action para acessar o </a:t>
            </a:r>
            <a:r>
              <a:rPr lang="en" sz="1300">
                <a:solidFill>
                  <a:schemeClr val="dk1"/>
                </a:solidFill>
                <a:latin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nestle.com.br/re</a:t>
            </a:r>
            <a:r>
              <a:rPr lang="en" sz="1300">
                <a:solidFill>
                  <a:schemeClr val="dk1"/>
                </a:solidFill>
                <a:latin typeface="Montserrat"/>
                <a:sym typeface="Montserrat"/>
              </a:rPr>
              <a:t> e também chamando para o Ecobot e app Cataki.</a:t>
            </a:r>
            <a:endParaRPr sz="1300">
              <a:solidFill>
                <a:schemeClr val="dk1"/>
              </a:solidFill>
              <a:latin typeface="Montserrat"/>
              <a:sym typeface="Montserrat"/>
            </a:endParaRPr>
          </a:p>
        </p:txBody>
      </p:sp>
      <p:pic>
        <p:nvPicPr>
          <p:cNvPr id="276" name="Google Shape;276;p53"/>
          <p:cNvPicPr preferRelativeResize="0"/>
          <p:nvPr/>
        </p:nvPicPr>
        <p:blipFill rotWithShape="1">
          <a:blip r:embed="rId4">
            <a:alphaModFix/>
          </a:blip>
          <a:srcRect t="5125" b="5116"/>
          <a:stretch/>
        </p:blipFill>
        <p:spPr>
          <a:xfrm>
            <a:off x="4589140" y="-1"/>
            <a:ext cx="3873216" cy="505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2" descr="Logo&#10;&#10;Description automatically generated">
            <a:extLst>
              <a:ext uri="{FF2B5EF4-FFF2-40B4-BE49-F238E27FC236}">
                <a16:creationId xmlns:a16="http://schemas.microsoft.com/office/drawing/2014/main" id="{C8F2F9A8-3B0F-4A4D-BC63-A5C4E0919E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6"/>
          <a:stretch/>
        </p:blipFill>
        <p:spPr>
          <a:xfrm>
            <a:off x="8474990" y="4467475"/>
            <a:ext cx="545604" cy="5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9"/>
          <p:cNvSpPr txBox="1">
            <a:spLocks noGrp="1"/>
          </p:cNvSpPr>
          <p:nvPr>
            <p:ph type="body" idx="1"/>
          </p:nvPr>
        </p:nvSpPr>
        <p:spPr>
          <a:xfrm>
            <a:off x="1713222" y="902302"/>
            <a:ext cx="6180300" cy="3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20" b="1">
                <a:latin typeface="Montserrat"/>
                <a:ea typeface="Montserrat"/>
                <a:cs typeface="Montserrat"/>
                <a:sym typeface="Montserrat"/>
              </a:rPr>
              <a:t>No dia do meio ambiente,</a:t>
            </a:r>
            <a:endParaRPr sz="312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20" b="1">
                <a:latin typeface="Montserrat"/>
                <a:ea typeface="Montserrat"/>
                <a:cs typeface="Montserrat"/>
                <a:sym typeface="Montserrat"/>
              </a:rPr>
              <a:t>a seleção entra em campo.</a:t>
            </a:r>
            <a:endParaRPr sz="312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3191856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Microsoft Office PowerPoint</Application>
  <PresentationFormat>Apresentação na tela (16:9)</PresentationFormat>
  <Paragraphs>75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23" baseType="lpstr">
      <vt:lpstr>Montserrat</vt:lpstr>
      <vt:lpstr>Montserrat ExtraBold</vt:lpstr>
      <vt:lpstr>Montserrat SemiBold</vt:lpstr>
      <vt:lpstr>Arial</vt:lpstr>
      <vt:lpstr>Montserrat Medium</vt:lpstr>
      <vt:lpstr>Simple Light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Teske,Andrea,BR-São Paulo</dc:creator>
  <cp:lastModifiedBy>Talita Furtado Garcia</cp:lastModifiedBy>
  <cp:revision>2</cp:revision>
  <dcterms:modified xsi:type="dcterms:W3CDTF">2022-04-14T18:21:46Z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ada0a2f-b917-4d51-b0d0-d418a10c8b23_Enabled">
    <vt:lpwstr>true</vt:lpwstr>
  </property>
  <property fmtid="{D5CDD505-2E9C-101B-9397-08002B2CF9AE}" pid="3" name="MSIP_Label_1ada0a2f-b917-4d51-b0d0-d418a10c8b23_SetDate">
    <vt:lpwstr>2022-04-11T10:50:32Z</vt:lpwstr>
  </property>
  <property fmtid="{D5CDD505-2E9C-101B-9397-08002B2CF9AE}" pid="4" name="MSIP_Label_1ada0a2f-b917-4d51-b0d0-d418a10c8b23_Method">
    <vt:lpwstr>Standard</vt:lpwstr>
  </property>
  <property fmtid="{D5CDD505-2E9C-101B-9397-08002B2CF9AE}" pid="5" name="MSIP_Label_1ada0a2f-b917-4d51-b0d0-d418a10c8b23_Name">
    <vt:lpwstr>1ada0a2f-b917-4d51-b0d0-d418a10c8b23</vt:lpwstr>
  </property>
  <property fmtid="{D5CDD505-2E9C-101B-9397-08002B2CF9AE}" pid="6" name="MSIP_Label_1ada0a2f-b917-4d51-b0d0-d418a10c8b23_SiteId">
    <vt:lpwstr>12a3af23-a769-4654-847f-958f3d479f4a</vt:lpwstr>
  </property>
  <property fmtid="{D5CDD505-2E9C-101B-9397-08002B2CF9AE}" pid="7" name="MSIP_Label_1ada0a2f-b917-4d51-b0d0-d418a10c8b23_ActionId">
    <vt:lpwstr>a6c82338-8b4e-4ecd-9935-abdbf1a95851</vt:lpwstr>
  </property>
  <property fmtid="{D5CDD505-2E9C-101B-9397-08002B2CF9AE}" pid="8" name="MSIP_Label_1ada0a2f-b917-4d51-b0d0-d418a10c8b23_ContentBits">
    <vt:lpwstr>0</vt:lpwstr>
  </property>
</Properties>
</file>