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287000" cx="18288000"/>
  <p:notesSz cx="6858000" cy="9144000"/>
  <p:embeddedFontLst>
    <p:embeddedFont>
      <p:font typeface="Barlow"/>
      <p:regular r:id="rId21"/>
      <p:bold r:id="rId22"/>
      <p:italic r:id="rId23"/>
      <p:boldItalic r:id="rId24"/>
    </p:embeddedFont>
    <p:embeddedFont>
      <p:font typeface="Barlow Black"/>
      <p:bold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GoogleSlidesCustomDataVersion2">
      <go:slidesCustomData xmlns:go="http://customooxmlschemas.google.com/" r:id="rId27" roundtripDataSignature="AMtx7mgs2oLcsNP2dQnWsLTOh0gm9NH7j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3D8C6CD-08A8-4F6B-88EC-97ADEBABB5DF}">
  <a:tblStyle styleId="{23D8C6CD-08A8-4F6B-88EC-97ADEBABB5DF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8C1CBF5C-BD3C-408B-B33C-06CE3C4B36EB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font" Target="fonts/Barlow-bold.fntdata"/><Relationship Id="rId21" Type="http://schemas.openxmlformats.org/officeDocument/2006/relationships/font" Target="fonts/Barlow-regular.fntdata"/><Relationship Id="rId24" Type="http://schemas.openxmlformats.org/officeDocument/2006/relationships/font" Target="fonts/Barlow-boldItalic.fntdata"/><Relationship Id="rId23" Type="http://schemas.openxmlformats.org/officeDocument/2006/relationships/font" Target="fonts/Barlow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schemas.openxmlformats.org/officeDocument/2006/relationships/font" Target="fonts/BarlowBlack-boldItalic.fntdata"/><Relationship Id="rId25" Type="http://schemas.openxmlformats.org/officeDocument/2006/relationships/font" Target="fonts/BarlowBlack-bold.fntdata"/><Relationship Id="rId27" Type="http://customschemas.google.com/relationships/presentationmetadata" Target="metadata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3e58658d454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g3e58658d454_0_127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3e58e46815c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7" name="Google Shape;177;g3e58e46815c_0_4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e58e46815c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7" name="Google Shape;187;g3e58e46815c_0_4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e3042ce34b_0_4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7" name="Google Shape;197;g3e3042ce34b_0_44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3e3042ce34b_0_1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7" name="Google Shape;207;g3e3042ce34b_0_15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7" name="Google Shape;97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7" name="Google Shape;107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e58658d454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1" name="Google Shape;121;g3e58658d454_0_21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e58658d454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g3e58658d454_0_145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3e58e4681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1" name="Google Shape;141;g3e58e46815c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3e58658d454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7" name="Google Shape;147;g3e58658d454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3e58e46815c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2" name="Google Shape;152;g3e58e46815c_0_24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e58e46815c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7" name="Google Shape;157;g3e58e46815c_0_2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7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8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9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0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1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1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2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12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13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3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5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5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6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6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png"/><Relationship Id="rId4" Type="http://schemas.openxmlformats.org/officeDocument/2006/relationships/image" Target="../media/image4.png"/><Relationship Id="rId10" Type="http://schemas.openxmlformats.org/officeDocument/2006/relationships/image" Target="../media/image12.png"/><Relationship Id="rId9" Type="http://schemas.openxmlformats.org/officeDocument/2006/relationships/image" Target="../media/image5.png"/><Relationship Id="rId5" Type="http://schemas.openxmlformats.org/officeDocument/2006/relationships/image" Target="../media/image8.png"/><Relationship Id="rId6" Type="http://schemas.openxmlformats.org/officeDocument/2006/relationships/image" Target="../media/image7.png"/><Relationship Id="rId7" Type="http://schemas.openxmlformats.org/officeDocument/2006/relationships/image" Target="../media/image1.png"/><Relationship Id="rId8" Type="http://schemas.openxmlformats.org/officeDocument/2006/relationships/image" Target="../media/image9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0.png"/><Relationship Id="rId5" Type="http://schemas.openxmlformats.org/officeDocument/2006/relationships/image" Target="../media/image4.png"/><Relationship Id="rId6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.png"/><Relationship Id="rId5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Relationship Id="rId4" Type="http://schemas.openxmlformats.org/officeDocument/2006/relationships/image" Target="../media/image1.png"/><Relationship Id="rId5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 rot="5400000">
            <a:off x="-800357" y="6218147"/>
            <a:ext cx="10267425" cy="12695426"/>
          </a:xfrm>
          <a:custGeom>
            <a:rect b="b" l="l" r="r" t="t"/>
            <a:pathLst>
              <a:path extrusionOk="0" h="12695426" w="10267425">
                <a:moveTo>
                  <a:pt x="0" y="0"/>
                </a:moveTo>
                <a:lnTo>
                  <a:pt x="10267426" y="0"/>
                </a:lnTo>
                <a:lnTo>
                  <a:pt x="10267426" y="12695426"/>
                </a:lnTo>
                <a:lnTo>
                  <a:pt x="0" y="126954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5" name="Google Shape;85;p1"/>
          <p:cNvSpPr/>
          <p:nvPr/>
        </p:nvSpPr>
        <p:spPr>
          <a:xfrm>
            <a:off x="9188705" y="2945388"/>
            <a:ext cx="7405930" cy="4486760"/>
          </a:xfrm>
          <a:custGeom>
            <a:rect b="b" l="l" r="r" t="t"/>
            <a:pathLst>
              <a:path extrusionOk="0" h="4486760" w="7405930">
                <a:moveTo>
                  <a:pt x="0" y="0"/>
                </a:moveTo>
                <a:lnTo>
                  <a:pt x="7405930" y="0"/>
                </a:lnTo>
                <a:lnTo>
                  <a:pt x="7405930" y="4486760"/>
                </a:lnTo>
                <a:lnTo>
                  <a:pt x="0" y="448676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6" name="Google Shape;86;p1"/>
          <p:cNvSpPr/>
          <p:nvPr/>
        </p:nvSpPr>
        <p:spPr>
          <a:xfrm rot="5400000">
            <a:off x="-95838" y="-5650638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7" y="0"/>
                </a:lnTo>
                <a:lnTo>
                  <a:pt x="9880787" y="6607777"/>
                </a:lnTo>
                <a:lnTo>
                  <a:pt x="0" y="6607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7" name="Google Shape;87;p1"/>
          <p:cNvSpPr/>
          <p:nvPr/>
        </p:nvSpPr>
        <p:spPr>
          <a:xfrm rot="1824982">
            <a:off x="13884412" y="-3156110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7"/>
                </a:lnTo>
                <a:lnTo>
                  <a:pt x="0" y="6607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88" name="Google Shape;88;p1"/>
          <p:cNvSpPr/>
          <p:nvPr/>
        </p:nvSpPr>
        <p:spPr>
          <a:xfrm>
            <a:off x="13868013" y="9184521"/>
            <a:ext cx="3691669" cy="558365"/>
          </a:xfrm>
          <a:custGeom>
            <a:rect b="b" l="l" r="r" t="t"/>
            <a:pathLst>
              <a:path extrusionOk="0" h="558365" w="3691669">
                <a:moveTo>
                  <a:pt x="0" y="0"/>
                </a:moveTo>
                <a:lnTo>
                  <a:pt x="3691670" y="0"/>
                </a:lnTo>
                <a:lnTo>
                  <a:pt x="3691670" y="558365"/>
                </a:lnTo>
                <a:lnTo>
                  <a:pt x="0" y="55836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89" name="Google Shape;89;p1"/>
          <p:cNvGrpSpPr/>
          <p:nvPr/>
        </p:nvGrpSpPr>
        <p:grpSpPr>
          <a:xfrm>
            <a:off x="-1085100" y="2884893"/>
            <a:ext cx="6594336" cy="8792448"/>
            <a:chOff x="0" y="0"/>
            <a:chExt cx="8792448" cy="11723264"/>
          </a:xfrm>
        </p:grpSpPr>
        <p:sp>
          <p:nvSpPr>
            <p:cNvPr id="90" name="Google Shape;90;p1"/>
            <p:cNvSpPr/>
            <p:nvPr/>
          </p:nvSpPr>
          <p:spPr>
            <a:xfrm>
              <a:off x="0" y="0"/>
              <a:ext cx="8792448" cy="11723264"/>
            </a:xfrm>
            <a:custGeom>
              <a:rect b="b" l="l" r="r" t="t"/>
              <a:pathLst>
                <a:path extrusionOk="0" h="11723264" w="8792448">
                  <a:moveTo>
                    <a:pt x="0" y="0"/>
                  </a:moveTo>
                  <a:lnTo>
                    <a:pt x="8792448" y="0"/>
                  </a:lnTo>
                  <a:lnTo>
                    <a:pt x="8792448" y="11723264"/>
                  </a:lnTo>
                  <a:lnTo>
                    <a:pt x="0" y="1172326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8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91" name="Google Shape;91;p1"/>
            <p:cNvSpPr/>
            <p:nvPr/>
          </p:nvSpPr>
          <p:spPr>
            <a:xfrm>
              <a:off x="4037338" y="5172441"/>
              <a:ext cx="1143129" cy="689191"/>
            </a:xfrm>
            <a:custGeom>
              <a:rect b="b" l="l" r="r" t="t"/>
              <a:pathLst>
                <a:path extrusionOk="0" h="689191" w="1143129">
                  <a:moveTo>
                    <a:pt x="0" y="0"/>
                  </a:moveTo>
                  <a:lnTo>
                    <a:pt x="1143129" y="0"/>
                  </a:lnTo>
                  <a:lnTo>
                    <a:pt x="1143129" y="689191"/>
                  </a:lnTo>
                  <a:lnTo>
                    <a:pt x="0" y="689191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861" l="0" r="-1160" t="-861"/>
              </a:stretch>
            </a:blipFill>
            <a:ln>
              <a:noFill/>
            </a:ln>
          </p:spPr>
        </p:sp>
      </p:grpSp>
      <p:grpSp>
        <p:nvGrpSpPr>
          <p:cNvPr id="92" name="Google Shape;92;p1"/>
          <p:cNvGrpSpPr/>
          <p:nvPr/>
        </p:nvGrpSpPr>
        <p:grpSpPr>
          <a:xfrm>
            <a:off x="3996559" y="3410920"/>
            <a:ext cx="4270430" cy="8635706"/>
            <a:chOff x="0" y="0"/>
            <a:chExt cx="5693907" cy="11514275"/>
          </a:xfrm>
        </p:grpSpPr>
        <p:sp>
          <p:nvSpPr>
            <p:cNvPr id="93" name="Google Shape;93;p1"/>
            <p:cNvSpPr/>
            <p:nvPr/>
          </p:nvSpPr>
          <p:spPr>
            <a:xfrm>
              <a:off x="0" y="0"/>
              <a:ext cx="5693907" cy="11514275"/>
            </a:xfrm>
            <a:custGeom>
              <a:rect b="b" l="l" r="r" t="t"/>
              <a:pathLst>
                <a:path extrusionOk="0" h="11514275" w="5693907">
                  <a:moveTo>
                    <a:pt x="0" y="0"/>
                  </a:moveTo>
                  <a:lnTo>
                    <a:pt x="5693907" y="0"/>
                  </a:lnTo>
                  <a:lnTo>
                    <a:pt x="5693907" y="11514275"/>
                  </a:lnTo>
                  <a:lnTo>
                    <a:pt x="0" y="11514275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10">
                <a:alphaModFix/>
              </a:blip>
              <a:stretch>
                <a:fillRect b="-36534" l="-51456" r="-55562" t="0"/>
              </a:stretch>
            </a:blipFill>
            <a:ln>
              <a:noFill/>
            </a:ln>
          </p:spPr>
        </p:sp>
        <p:sp>
          <p:nvSpPr>
            <p:cNvPr id="94" name="Google Shape;94;p1"/>
            <p:cNvSpPr/>
            <p:nvPr/>
          </p:nvSpPr>
          <p:spPr>
            <a:xfrm>
              <a:off x="2333954" y="4875760"/>
              <a:ext cx="916175" cy="559706"/>
            </a:xfrm>
            <a:custGeom>
              <a:rect b="b" l="l" r="r" t="t"/>
              <a:pathLst>
                <a:path extrusionOk="0" h="559706" w="916175">
                  <a:moveTo>
                    <a:pt x="0" y="0"/>
                  </a:moveTo>
                  <a:lnTo>
                    <a:pt x="916175" y="0"/>
                  </a:lnTo>
                  <a:lnTo>
                    <a:pt x="916175" y="559706"/>
                  </a:lnTo>
                  <a:lnTo>
                    <a:pt x="0" y="559706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9">
                <a:alphaModFix/>
              </a:blip>
              <a:stretch>
                <a:fillRect b="-3" l="0" r="-777" t="-3"/>
              </a:stretch>
            </a:blipFill>
            <a:ln>
              <a:noFill/>
            </a:ln>
          </p:spPr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9E8"/>
        </a:solid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3e58658d454_0_127"/>
          <p:cNvSpPr/>
          <p:nvPr/>
        </p:nvSpPr>
        <p:spPr>
          <a:xfrm rot="4503561">
            <a:off x="-6980446" y="2820606"/>
            <a:ext cx="9871149" cy="11044642"/>
          </a:xfrm>
          <a:custGeom>
            <a:rect b="b" l="l" r="r" t="t"/>
            <a:pathLst>
              <a:path extrusionOk="0" h="11058301" w="9883356">
                <a:moveTo>
                  <a:pt x="0" y="0"/>
                </a:moveTo>
                <a:lnTo>
                  <a:pt x="9883356" y="0"/>
                </a:lnTo>
                <a:lnTo>
                  <a:pt x="9883356" y="11058301"/>
                </a:lnTo>
                <a:lnTo>
                  <a:pt x="0" y="1105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0" name="Google Shape;170;g3e58658d454_0_127"/>
          <p:cNvSpPr/>
          <p:nvPr/>
        </p:nvSpPr>
        <p:spPr>
          <a:xfrm>
            <a:off x="6476063" y="9044450"/>
            <a:ext cx="5335874" cy="807051"/>
          </a:xfrm>
          <a:custGeom>
            <a:rect b="b" l="l" r="r" t="t"/>
            <a:pathLst>
              <a:path extrusionOk="0" h="807051" w="5335874">
                <a:moveTo>
                  <a:pt x="0" y="0"/>
                </a:moveTo>
                <a:lnTo>
                  <a:pt x="5335874" y="0"/>
                </a:lnTo>
                <a:lnTo>
                  <a:pt x="5335874" y="807050"/>
                </a:lnTo>
                <a:lnTo>
                  <a:pt x="0" y="807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1" name="Google Shape;171;g3e58658d454_0_127"/>
          <p:cNvSpPr/>
          <p:nvPr/>
        </p:nvSpPr>
        <p:spPr>
          <a:xfrm>
            <a:off x="15711894" y="-2721283"/>
            <a:ext cx="5681531" cy="6356958"/>
          </a:xfrm>
          <a:custGeom>
            <a:rect b="b" l="l" r="r" t="t"/>
            <a:pathLst>
              <a:path extrusionOk="0" h="6356958" w="5681531">
                <a:moveTo>
                  <a:pt x="0" y="0"/>
                </a:moveTo>
                <a:lnTo>
                  <a:pt x="5681531" y="0"/>
                </a:lnTo>
                <a:lnTo>
                  <a:pt x="568153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2" name="Google Shape;172;g3e58658d454_0_127"/>
          <p:cNvSpPr/>
          <p:nvPr/>
        </p:nvSpPr>
        <p:spPr>
          <a:xfrm rot="5400000">
            <a:off x="13612269" y="8854462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6"/>
                </a:lnTo>
                <a:lnTo>
                  <a:pt x="0" y="6607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73" name="Google Shape;173;g3e58658d454_0_127"/>
          <p:cNvSpPr txBox="1"/>
          <p:nvPr/>
        </p:nvSpPr>
        <p:spPr>
          <a:xfrm>
            <a:off x="457200" y="274638"/>
            <a:ext cx="1463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rPr b="1" lang="en-US" sz="5000">
                <a:solidFill>
                  <a:srgbClr val="FEB616"/>
                </a:solidFill>
                <a:latin typeface="Barlow Black"/>
                <a:ea typeface="Barlow Black"/>
                <a:cs typeface="Barlow Black"/>
                <a:sym typeface="Barlow Black"/>
              </a:rPr>
              <a:t>Economia de Água</a:t>
            </a:r>
            <a:endParaRPr b="1" i="0" sz="5000" u="none" cap="none" strike="noStrike">
              <a:solidFill>
                <a:srgbClr val="FEB616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FEB616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74" name="Google Shape;174;g3e58658d454_0_127"/>
          <p:cNvSpPr txBox="1"/>
          <p:nvPr/>
        </p:nvSpPr>
        <p:spPr>
          <a:xfrm>
            <a:off x="556200" y="1451850"/>
            <a:ext cx="16872300" cy="7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3300"/>
              <a:buFont typeface="Barlow"/>
              <a:buChar char="●"/>
            </a:pPr>
            <a:r>
              <a:rPr lang="en-US" sz="33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Evitar banhos demorados.</a:t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3300"/>
              <a:buFont typeface="Barlow"/>
              <a:buChar char="●"/>
            </a:pPr>
            <a:r>
              <a:rPr lang="en-US" sz="33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Verificar se há vazamentos em torneiras e descargas.</a:t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3300"/>
              <a:buFont typeface="Barlow"/>
              <a:buChar char="●"/>
            </a:pPr>
            <a:r>
              <a:rPr lang="en-US" sz="33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Fechar a torneira ao ensaboar a louça.</a:t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3300"/>
              <a:buFont typeface="Barlow"/>
              <a:buChar char="●"/>
            </a:pPr>
            <a:r>
              <a:rPr lang="en-US" sz="33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Utilizar vassoura para limpar áreas externas, evitando o uso da mangueira.</a:t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3300"/>
              <a:buFont typeface="Barlow"/>
              <a:buChar char="●"/>
            </a:pPr>
            <a:r>
              <a:rPr lang="en-US" sz="33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Fechar a torneira enquanto ensaboa as mãos, faz a barba ou escova os dentes.</a:t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9E8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3e58e46815c_0_40"/>
          <p:cNvSpPr/>
          <p:nvPr/>
        </p:nvSpPr>
        <p:spPr>
          <a:xfrm rot="4503561">
            <a:off x="-6980446" y="2820606"/>
            <a:ext cx="9871149" cy="11044642"/>
          </a:xfrm>
          <a:custGeom>
            <a:rect b="b" l="l" r="r" t="t"/>
            <a:pathLst>
              <a:path extrusionOk="0" h="11058301" w="9883356">
                <a:moveTo>
                  <a:pt x="0" y="0"/>
                </a:moveTo>
                <a:lnTo>
                  <a:pt x="9883356" y="0"/>
                </a:lnTo>
                <a:lnTo>
                  <a:pt x="9883356" y="11058301"/>
                </a:lnTo>
                <a:lnTo>
                  <a:pt x="0" y="1105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0" name="Google Shape;180;g3e58e46815c_0_40"/>
          <p:cNvSpPr/>
          <p:nvPr/>
        </p:nvSpPr>
        <p:spPr>
          <a:xfrm>
            <a:off x="6476063" y="9044450"/>
            <a:ext cx="5335874" cy="807051"/>
          </a:xfrm>
          <a:custGeom>
            <a:rect b="b" l="l" r="r" t="t"/>
            <a:pathLst>
              <a:path extrusionOk="0" h="807051" w="5335874">
                <a:moveTo>
                  <a:pt x="0" y="0"/>
                </a:moveTo>
                <a:lnTo>
                  <a:pt x="5335874" y="0"/>
                </a:lnTo>
                <a:lnTo>
                  <a:pt x="5335874" y="807050"/>
                </a:lnTo>
                <a:lnTo>
                  <a:pt x="0" y="807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1" name="Google Shape;181;g3e58e46815c_0_40"/>
          <p:cNvSpPr/>
          <p:nvPr/>
        </p:nvSpPr>
        <p:spPr>
          <a:xfrm>
            <a:off x="15711894" y="-2721283"/>
            <a:ext cx="5681531" cy="6356958"/>
          </a:xfrm>
          <a:custGeom>
            <a:rect b="b" l="l" r="r" t="t"/>
            <a:pathLst>
              <a:path extrusionOk="0" h="6356958" w="5681531">
                <a:moveTo>
                  <a:pt x="0" y="0"/>
                </a:moveTo>
                <a:lnTo>
                  <a:pt x="5681531" y="0"/>
                </a:lnTo>
                <a:lnTo>
                  <a:pt x="568153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2" name="Google Shape;182;g3e58e46815c_0_40"/>
          <p:cNvSpPr/>
          <p:nvPr/>
        </p:nvSpPr>
        <p:spPr>
          <a:xfrm rot="5400000">
            <a:off x="13612269" y="8854462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6"/>
                </a:lnTo>
                <a:lnTo>
                  <a:pt x="0" y="6607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83" name="Google Shape;183;g3e58e46815c_0_40"/>
          <p:cNvSpPr txBox="1"/>
          <p:nvPr/>
        </p:nvSpPr>
        <p:spPr>
          <a:xfrm>
            <a:off x="457200" y="274638"/>
            <a:ext cx="1463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rPr b="1" lang="en-US" sz="5000">
                <a:solidFill>
                  <a:srgbClr val="FEB616"/>
                </a:solidFill>
                <a:latin typeface="Barlow Black"/>
                <a:ea typeface="Barlow Black"/>
                <a:cs typeface="Barlow Black"/>
                <a:sym typeface="Barlow Black"/>
              </a:rPr>
              <a:t>Economia de Energia Elétrica</a:t>
            </a:r>
            <a:endParaRPr b="1" i="0" sz="5000" u="none" cap="none" strike="noStrike">
              <a:solidFill>
                <a:srgbClr val="FEB616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FEB616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84" name="Google Shape;184;g3e58e46815c_0_40"/>
          <p:cNvSpPr txBox="1"/>
          <p:nvPr/>
        </p:nvSpPr>
        <p:spPr>
          <a:xfrm>
            <a:off x="556200" y="1451850"/>
            <a:ext cx="16872300" cy="7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3300"/>
              <a:buFont typeface="Barlow"/>
              <a:buChar char="●"/>
            </a:pPr>
            <a:r>
              <a:rPr lang="en-US" sz="33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Evitar banhos demorados no chuveiro elétrico.</a:t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3300"/>
              <a:buFont typeface="Barlow"/>
              <a:buChar char="●"/>
            </a:pPr>
            <a:r>
              <a:rPr lang="en-US" sz="33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Retirar aparelhos eletrônicos da tomada quando não estiverem em uso.</a:t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3300"/>
              <a:buFont typeface="Barlow"/>
              <a:buChar char="●"/>
            </a:pPr>
            <a:r>
              <a:rPr lang="en-US" sz="33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Passar as roupas de uma só vez, reduzindo o consumo de energia.</a:t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3300"/>
              <a:buFont typeface="Barlow"/>
              <a:buChar char="●"/>
            </a:pPr>
            <a:r>
              <a:rPr lang="en-US" sz="33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Apagar as luzes de ambientes desocupados.</a:t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3300"/>
              <a:buFont typeface="Barlow"/>
              <a:buChar char="●"/>
            </a:pPr>
            <a:r>
              <a:rPr lang="en-US" sz="33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Verificar tomadas e equipamentos que estejam aquecendo excessivamente, pois isso pode indicar desperdício de energia.</a:t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9E8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e58e46815c_0_49"/>
          <p:cNvSpPr/>
          <p:nvPr/>
        </p:nvSpPr>
        <p:spPr>
          <a:xfrm rot="4503561">
            <a:off x="-6980446" y="2820606"/>
            <a:ext cx="9871149" cy="11044642"/>
          </a:xfrm>
          <a:custGeom>
            <a:rect b="b" l="l" r="r" t="t"/>
            <a:pathLst>
              <a:path extrusionOk="0" h="11058301" w="9883356">
                <a:moveTo>
                  <a:pt x="0" y="0"/>
                </a:moveTo>
                <a:lnTo>
                  <a:pt x="9883356" y="0"/>
                </a:lnTo>
                <a:lnTo>
                  <a:pt x="9883356" y="11058301"/>
                </a:lnTo>
                <a:lnTo>
                  <a:pt x="0" y="1105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0" name="Google Shape;190;g3e58e46815c_0_49"/>
          <p:cNvSpPr/>
          <p:nvPr/>
        </p:nvSpPr>
        <p:spPr>
          <a:xfrm>
            <a:off x="6476063" y="9044450"/>
            <a:ext cx="5335874" cy="807051"/>
          </a:xfrm>
          <a:custGeom>
            <a:rect b="b" l="l" r="r" t="t"/>
            <a:pathLst>
              <a:path extrusionOk="0" h="807051" w="5335874">
                <a:moveTo>
                  <a:pt x="0" y="0"/>
                </a:moveTo>
                <a:lnTo>
                  <a:pt x="5335874" y="0"/>
                </a:lnTo>
                <a:lnTo>
                  <a:pt x="5335874" y="807050"/>
                </a:lnTo>
                <a:lnTo>
                  <a:pt x="0" y="807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1" name="Google Shape;191;g3e58e46815c_0_49"/>
          <p:cNvSpPr/>
          <p:nvPr/>
        </p:nvSpPr>
        <p:spPr>
          <a:xfrm>
            <a:off x="15711894" y="-2721283"/>
            <a:ext cx="5681531" cy="6356958"/>
          </a:xfrm>
          <a:custGeom>
            <a:rect b="b" l="l" r="r" t="t"/>
            <a:pathLst>
              <a:path extrusionOk="0" h="6356958" w="5681531">
                <a:moveTo>
                  <a:pt x="0" y="0"/>
                </a:moveTo>
                <a:lnTo>
                  <a:pt x="5681531" y="0"/>
                </a:lnTo>
                <a:lnTo>
                  <a:pt x="568153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2" name="Google Shape;192;g3e58e46815c_0_49"/>
          <p:cNvSpPr/>
          <p:nvPr/>
        </p:nvSpPr>
        <p:spPr>
          <a:xfrm rot="5400000">
            <a:off x="13612269" y="8854462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6"/>
                </a:lnTo>
                <a:lnTo>
                  <a:pt x="0" y="6607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93" name="Google Shape;193;g3e58e46815c_0_49"/>
          <p:cNvSpPr txBox="1"/>
          <p:nvPr/>
        </p:nvSpPr>
        <p:spPr>
          <a:xfrm>
            <a:off x="457200" y="274638"/>
            <a:ext cx="1463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rPr b="1" lang="en-US" sz="5000">
                <a:solidFill>
                  <a:srgbClr val="FEB616"/>
                </a:solidFill>
                <a:latin typeface="Barlow Black"/>
                <a:ea typeface="Barlow Black"/>
                <a:cs typeface="Barlow Black"/>
                <a:sym typeface="Barlow Black"/>
              </a:rPr>
              <a:t>Economia na Alimentação</a:t>
            </a:r>
            <a:endParaRPr b="1" i="0" sz="5000" u="none" cap="none" strike="noStrike">
              <a:solidFill>
                <a:srgbClr val="FEB616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FEB616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94" name="Google Shape;194;g3e58e46815c_0_49"/>
          <p:cNvSpPr txBox="1"/>
          <p:nvPr/>
        </p:nvSpPr>
        <p:spPr>
          <a:xfrm>
            <a:off x="556200" y="1451850"/>
            <a:ext cx="16872300" cy="7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3300"/>
              <a:buFont typeface="Barlow"/>
              <a:buChar char="●"/>
            </a:pPr>
            <a:r>
              <a:rPr lang="en-US" sz="33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Planejar as refeições da semana.</a:t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3300"/>
              <a:buFont typeface="Barlow"/>
              <a:buChar char="●"/>
            </a:pPr>
            <a:r>
              <a:rPr lang="en-US" sz="33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Pesquisar preços antes de realizar compras.</a:t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3300"/>
              <a:buFont typeface="Barlow"/>
              <a:buChar char="●"/>
            </a:pPr>
            <a:r>
              <a:rPr lang="en-US" sz="33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Fazer uma lista de compras e evitar ir ao supermercado com fome.</a:t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3300"/>
              <a:buFont typeface="Barlow"/>
              <a:buChar char="●"/>
            </a:pPr>
            <a:r>
              <a:rPr lang="en-US" sz="33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Observar os prazos de validade para evitar desperdícios.</a:t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3300"/>
              <a:buFont typeface="Barlow"/>
              <a:buChar char="●"/>
            </a:pPr>
            <a:r>
              <a:rPr lang="en-US" sz="33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Aproveitar integralmente os alimentos durante o preparo das refeições.</a:t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3300"/>
              <a:buFont typeface="Barlow"/>
              <a:buChar char="●"/>
            </a:pPr>
            <a:r>
              <a:rPr lang="en-US" sz="33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Priorizar alimentos da estação, que costumam ter preços mais acessíveis.</a:t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4381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3300"/>
              <a:buFont typeface="Barlow"/>
              <a:buChar char="●"/>
            </a:pPr>
            <a:r>
              <a:rPr lang="en-US" sz="33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Levar lanche ou marmita de casa sempre que possível.</a:t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3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9E8"/>
        </a:solidFill>
      </p:bgPr>
    </p:bg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3e3042ce34b_0_448"/>
          <p:cNvSpPr/>
          <p:nvPr/>
        </p:nvSpPr>
        <p:spPr>
          <a:xfrm rot="4503561">
            <a:off x="-6980446" y="2820606"/>
            <a:ext cx="9871149" cy="11044642"/>
          </a:xfrm>
          <a:custGeom>
            <a:rect b="b" l="l" r="r" t="t"/>
            <a:pathLst>
              <a:path extrusionOk="0" h="11058301" w="9883356">
                <a:moveTo>
                  <a:pt x="0" y="0"/>
                </a:moveTo>
                <a:lnTo>
                  <a:pt x="9883356" y="0"/>
                </a:lnTo>
                <a:lnTo>
                  <a:pt x="9883356" y="11058301"/>
                </a:lnTo>
                <a:lnTo>
                  <a:pt x="0" y="1105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g3e3042ce34b_0_448"/>
          <p:cNvSpPr/>
          <p:nvPr/>
        </p:nvSpPr>
        <p:spPr>
          <a:xfrm>
            <a:off x="6476063" y="9044450"/>
            <a:ext cx="5335874" cy="807051"/>
          </a:xfrm>
          <a:custGeom>
            <a:rect b="b" l="l" r="r" t="t"/>
            <a:pathLst>
              <a:path extrusionOk="0" h="807051" w="5335874">
                <a:moveTo>
                  <a:pt x="0" y="0"/>
                </a:moveTo>
                <a:lnTo>
                  <a:pt x="5335874" y="0"/>
                </a:lnTo>
                <a:lnTo>
                  <a:pt x="5335874" y="807050"/>
                </a:lnTo>
                <a:lnTo>
                  <a:pt x="0" y="807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g3e3042ce34b_0_448"/>
          <p:cNvSpPr/>
          <p:nvPr/>
        </p:nvSpPr>
        <p:spPr>
          <a:xfrm>
            <a:off x="14975944" y="-2764383"/>
            <a:ext cx="5681531" cy="6356958"/>
          </a:xfrm>
          <a:custGeom>
            <a:rect b="b" l="l" r="r" t="t"/>
            <a:pathLst>
              <a:path extrusionOk="0" h="6356958" w="5681531">
                <a:moveTo>
                  <a:pt x="0" y="0"/>
                </a:moveTo>
                <a:lnTo>
                  <a:pt x="5681531" y="0"/>
                </a:lnTo>
                <a:lnTo>
                  <a:pt x="568153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g3e3042ce34b_0_448"/>
          <p:cNvSpPr/>
          <p:nvPr/>
        </p:nvSpPr>
        <p:spPr>
          <a:xfrm rot="5400000">
            <a:off x="-1072925" y="-7162411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7"/>
                </a:lnTo>
                <a:lnTo>
                  <a:pt x="0" y="6607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g3e3042ce34b_0_448"/>
          <p:cNvSpPr/>
          <p:nvPr/>
        </p:nvSpPr>
        <p:spPr>
          <a:xfrm rot="5400000">
            <a:off x="13612269" y="8854462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6"/>
                </a:lnTo>
                <a:lnTo>
                  <a:pt x="0" y="6607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g3e3042ce34b_0_448"/>
          <p:cNvSpPr txBox="1"/>
          <p:nvPr/>
        </p:nvSpPr>
        <p:spPr>
          <a:xfrm>
            <a:off x="2941050" y="4666350"/>
            <a:ext cx="124059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6200">
                <a:solidFill>
                  <a:srgbClr val="5893FA"/>
                </a:solidFill>
                <a:latin typeface="Barlow Black"/>
                <a:ea typeface="Barlow Black"/>
                <a:cs typeface="Barlow Black"/>
                <a:sym typeface="Barlow Black"/>
              </a:rPr>
              <a:t>Como aumentar renda?</a:t>
            </a:r>
            <a:endParaRPr b="1" i="0" sz="6200" u="none" cap="none" strike="noStrike">
              <a:solidFill>
                <a:srgbClr val="5893FA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9E8"/>
        </a:solidFill>
      </p:bgPr>
    </p:bg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e3042ce34b_0_151"/>
          <p:cNvSpPr/>
          <p:nvPr/>
        </p:nvSpPr>
        <p:spPr>
          <a:xfrm rot="4503561">
            <a:off x="-3508996" y="235731"/>
            <a:ext cx="9871149" cy="11044642"/>
          </a:xfrm>
          <a:custGeom>
            <a:rect b="b" l="l" r="r" t="t"/>
            <a:pathLst>
              <a:path extrusionOk="0" h="11058301" w="9883356">
                <a:moveTo>
                  <a:pt x="0" y="0"/>
                </a:moveTo>
                <a:lnTo>
                  <a:pt x="9883356" y="0"/>
                </a:lnTo>
                <a:lnTo>
                  <a:pt x="9883356" y="11058301"/>
                </a:lnTo>
                <a:lnTo>
                  <a:pt x="0" y="1105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0" name="Google Shape;210;g3e3042ce34b_0_151"/>
          <p:cNvSpPr/>
          <p:nvPr/>
        </p:nvSpPr>
        <p:spPr>
          <a:xfrm>
            <a:off x="6476063" y="9044450"/>
            <a:ext cx="5335874" cy="807051"/>
          </a:xfrm>
          <a:custGeom>
            <a:rect b="b" l="l" r="r" t="t"/>
            <a:pathLst>
              <a:path extrusionOk="0" h="807051" w="5335874">
                <a:moveTo>
                  <a:pt x="0" y="0"/>
                </a:moveTo>
                <a:lnTo>
                  <a:pt x="5335874" y="0"/>
                </a:lnTo>
                <a:lnTo>
                  <a:pt x="5335874" y="807050"/>
                </a:lnTo>
                <a:lnTo>
                  <a:pt x="0" y="807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1" name="Google Shape;211;g3e3042ce34b_0_151"/>
          <p:cNvSpPr/>
          <p:nvPr/>
        </p:nvSpPr>
        <p:spPr>
          <a:xfrm>
            <a:off x="12606469" y="-1213458"/>
            <a:ext cx="5681531" cy="6356958"/>
          </a:xfrm>
          <a:custGeom>
            <a:rect b="b" l="l" r="r" t="t"/>
            <a:pathLst>
              <a:path extrusionOk="0" h="6356958" w="5681531">
                <a:moveTo>
                  <a:pt x="0" y="0"/>
                </a:moveTo>
                <a:lnTo>
                  <a:pt x="5681531" y="0"/>
                </a:lnTo>
                <a:lnTo>
                  <a:pt x="568153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2" name="Google Shape;212;g3e3042ce34b_0_151"/>
          <p:cNvSpPr/>
          <p:nvPr/>
        </p:nvSpPr>
        <p:spPr>
          <a:xfrm>
            <a:off x="5458735" y="2910844"/>
            <a:ext cx="7370529" cy="4465312"/>
          </a:xfrm>
          <a:custGeom>
            <a:rect b="b" l="l" r="r" t="t"/>
            <a:pathLst>
              <a:path extrusionOk="0" h="4465312" w="7370529">
                <a:moveTo>
                  <a:pt x="0" y="0"/>
                </a:moveTo>
                <a:lnTo>
                  <a:pt x="7370530" y="0"/>
                </a:lnTo>
                <a:lnTo>
                  <a:pt x="7370530" y="4465312"/>
                </a:lnTo>
                <a:lnTo>
                  <a:pt x="0" y="446531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3" name="Google Shape;213;g3e3042ce34b_0_151"/>
          <p:cNvSpPr/>
          <p:nvPr/>
        </p:nvSpPr>
        <p:spPr>
          <a:xfrm rot="5400000">
            <a:off x="-211300" y="-6279261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7"/>
                </a:lnTo>
                <a:lnTo>
                  <a:pt x="0" y="6607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14" name="Google Shape;214;g3e3042ce34b_0_151"/>
          <p:cNvSpPr/>
          <p:nvPr/>
        </p:nvSpPr>
        <p:spPr>
          <a:xfrm rot="5400000">
            <a:off x="13612269" y="8854462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6"/>
                </a:lnTo>
                <a:lnTo>
                  <a:pt x="0" y="6607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9E8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"/>
          <p:cNvSpPr/>
          <p:nvPr/>
        </p:nvSpPr>
        <p:spPr>
          <a:xfrm rot="4503561">
            <a:off x="-6980446" y="2820606"/>
            <a:ext cx="9871149" cy="11044642"/>
          </a:xfrm>
          <a:custGeom>
            <a:rect b="b" l="l" r="r" t="t"/>
            <a:pathLst>
              <a:path extrusionOk="0" h="11058301" w="9883356">
                <a:moveTo>
                  <a:pt x="0" y="0"/>
                </a:moveTo>
                <a:lnTo>
                  <a:pt x="9883356" y="0"/>
                </a:lnTo>
                <a:lnTo>
                  <a:pt x="9883356" y="11058301"/>
                </a:lnTo>
                <a:lnTo>
                  <a:pt x="0" y="1105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0" name="Google Shape;100;p6"/>
          <p:cNvSpPr/>
          <p:nvPr/>
        </p:nvSpPr>
        <p:spPr>
          <a:xfrm>
            <a:off x="6476063" y="9044450"/>
            <a:ext cx="5335874" cy="807051"/>
          </a:xfrm>
          <a:custGeom>
            <a:rect b="b" l="l" r="r" t="t"/>
            <a:pathLst>
              <a:path extrusionOk="0" h="807051" w="5335874">
                <a:moveTo>
                  <a:pt x="0" y="0"/>
                </a:moveTo>
                <a:lnTo>
                  <a:pt x="5335874" y="0"/>
                </a:lnTo>
                <a:lnTo>
                  <a:pt x="5335874" y="807050"/>
                </a:lnTo>
                <a:lnTo>
                  <a:pt x="0" y="807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1" name="Google Shape;101;p6"/>
          <p:cNvSpPr/>
          <p:nvPr/>
        </p:nvSpPr>
        <p:spPr>
          <a:xfrm>
            <a:off x="14975944" y="-2764383"/>
            <a:ext cx="5681531" cy="6356958"/>
          </a:xfrm>
          <a:custGeom>
            <a:rect b="b" l="l" r="r" t="t"/>
            <a:pathLst>
              <a:path extrusionOk="0" h="6356958" w="5681531">
                <a:moveTo>
                  <a:pt x="0" y="0"/>
                </a:moveTo>
                <a:lnTo>
                  <a:pt x="5681531" y="0"/>
                </a:lnTo>
                <a:lnTo>
                  <a:pt x="568153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2" name="Google Shape;102;p6"/>
          <p:cNvSpPr/>
          <p:nvPr/>
        </p:nvSpPr>
        <p:spPr>
          <a:xfrm rot="5400000">
            <a:off x="-1072925" y="-7162411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7"/>
                </a:lnTo>
                <a:lnTo>
                  <a:pt x="0" y="6607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3" name="Google Shape;103;p6"/>
          <p:cNvSpPr/>
          <p:nvPr/>
        </p:nvSpPr>
        <p:spPr>
          <a:xfrm rot="5400000">
            <a:off x="13612269" y="8854462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6"/>
                </a:lnTo>
                <a:lnTo>
                  <a:pt x="0" y="6607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04" name="Google Shape;104;p6"/>
          <p:cNvSpPr txBox="1"/>
          <p:nvPr/>
        </p:nvSpPr>
        <p:spPr>
          <a:xfrm>
            <a:off x="1638300" y="4589403"/>
            <a:ext cx="1501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200">
                <a:solidFill>
                  <a:srgbClr val="5893FA"/>
                </a:solidFill>
                <a:latin typeface="Barlow Black"/>
                <a:ea typeface="Barlow Black"/>
                <a:cs typeface="Barlow Black"/>
                <a:sym typeface="Barlow Black"/>
              </a:rPr>
              <a:t>Consumo Consciente</a:t>
            </a:r>
            <a:endParaRPr b="0" i="0" sz="1400" u="none" cap="none" strike="noStrike">
              <a:solidFill>
                <a:srgbClr val="5893F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"/>
          <p:cNvSpPr/>
          <p:nvPr/>
        </p:nvSpPr>
        <p:spPr>
          <a:xfrm>
            <a:off x="-1501806" y="3952034"/>
            <a:ext cx="10171951" cy="10908258"/>
          </a:xfrm>
          <a:custGeom>
            <a:rect b="b" l="l" r="r" t="t"/>
            <a:pathLst>
              <a:path extrusionOk="0" h="10908258" w="10171951">
                <a:moveTo>
                  <a:pt x="0" y="0"/>
                </a:moveTo>
                <a:lnTo>
                  <a:pt x="10171951" y="0"/>
                </a:lnTo>
                <a:lnTo>
                  <a:pt x="10171951" y="10908259"/>
                </a:lnTo>
                <a:lnTo>
                  <a:pt x="0" y="109082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0" name="Google Shape;110;p2"/>
          <p:cNvGrpSpPr/>
          <p:nvPr/>
        </p:nvGrpSpPr>
        <p:grpSpPr>
          <a:xfrm>
            <a:off x="8864525" y="3263422"/>
            <a:ext cx="8187194" cy="4323605"/>
            <a:chOff x="0" y="0"/>
            <a:chExt cx="1526095" cy="265177"/>
          </a:xfrm>
        </p:grpSpPr>
        <p:sp>
          <p:nvSpPr>
            <p:cNvPr id="111" name="Google Shape;111;p2"/>
            <p:cNvSpPr/>
            <p:nvPr/>
          </p:nvSpPr>
          <p:spPr>
            <a:xfrm>
              <a:off x="0" y="0"/>
              <a:ext cx="1526095" cy="265177"/>
            </a:xfrm>
            <a:custGeom>
              <a:rect b="b" l="l" r="r" t="t"/>
              <a:pathLst>
                <a:path extrusionOk="0" h="265177" w="1526095">
                  <a:moveTo>
                    <a:pt x="76300" y="0"/>
                  </a:moveTo>
                  <a:lnTo>
                    <a:pt x="1449795" y="0"/>
                  </a:lnTo>
                  <a:cubicBezTo>
                    <a:pt x="1491935" y="0"/>
                    <a:pt x="1526095" y="34161"/>
                    <a:pt x="1526095" y="76300"/>
                  </a:cubicBezTo>
                  <a:lnTo>
                    <a:pt x="1526095" y="188877"/>
                  </a:lnTo>
                  <a:cubicBezTo>
                    <a:pt x="1526095" y="231016"/>
                    <a:pt x="1491935" y="265177"/>
                    <a:pt x="1449795" y="265177"/>
                  </a:cubicBezTo>
                  <a:lnTo>
                    <a:pt x="76300" y="265177"/>
                  </a:lnTo>
                  <a:cubicBezTo>
                    <a:pt x="34161" y="265177"/>
                    <a:pt x="0" y="231016"/>
                    <a:pt x="0" y="188877"/>
                  </a:cubicBezTo>
                  <a:lnTo>
                    <a:pt x="0" y="76300"/>
                  </a:lnTo>
                  <a:cubicBezTo>
                    <a:pt x="0" y="34161"/>
                    <a:pt x="34161" y="0"/>
                    <a:pt x="76300" y="0"/>
                  </a:cubicBezTo>
                  <a:close/>
                </a:path>
              </a:pathLst>
            </a:custGeom>
            <a:solidFill>
              <a:srgbClr val="FFB600"/>
            </a:solidFill>
            <a:ln>
              <a:noFill/>
            </a:ln>
          </p:spPr>
          <p:txBody>
            <a:bodyPr anchorCtr="0" anchor="ctr" bIns="108700" lIns="108700" spcFirstLastPara="1" rIns="108700" wrap="square" tIns="108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2"/>
            <p:cNvSpPr txBox="1"/>
            <p:nvPr/>
          </p:nvSpPr>
          <p:spPr>
            <a:xfrm>
              <a:off x="0" y="9525"/>
              <a:ext cx="1526095" cy="25565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60400" lIns="60400" spcFirstLastPara="1" rIns="60400" wrap="square" tIns="60400">
              <a:noAutofit/>
            </a:bodyPr>
            <a:lstStyle/>
            <a:p>
              <a:pPr indent="0" lvl="0" marL="0" marR="0" rtl="0" algn="ctr">
                <a:lnSpc>
                  <a:spcPct val="143111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140"/>
                <a:buFont typeface="Arial"/>
                <a:buNone/>
              </a:pPr>
              <a:r>
                <a:t/>
              </a:r>
              <a:endParaRPr b="0" i="0" sz="214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3" name="Google Shape;113;p2"/>
          <p:cNvSpPr/>
          <p:nvPr/>
        </p:nvSpPr>
        <p:spPr>
          <a:xfrm>
            <a:off x="14674255" y="-3984048"/>
            <a:ext cx="5770855" cy="7135524"/>
          </a:xfrm>
          <a:custGeom>
            <a:rect b="b" l="l" r="r" t="t"/>
            <a:pathLst>
              <a:path extrusionOk="0" h="7135524" w="5770855">
                <a:moveTo>
                  <a:pt x="0" y="0"/>
                </a:moveTo>
                <a:lnTo>
                  <a:pt x="5770855" y="0"/>
                </a:lnTo>
                <a:lnTo>
                  <a:pt x="5770855" y="7135524"/>
                </a:lnTo>
                <a:lnTo>
                  <a:pt x="0" y="713552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14" name="Google Shape;114;p2"/>
          <p:cNvGrpSpPr/>
          <p:nvPr/>
        </p:nvGrpSpPr>
        <p:grpSpPr>
          <a:xfrm>
            <a:off x="12395117" y="9069451"/>
            <a:ext cx="5164566" cy="673436"/>
            <a:chOff x="0" y="0"/>
            <a:chExt cx="6886087" cy="897914"/>
          </a:xfrm>
        </p:grpSpPr>
        <p:sp>
          <p:nvSpPr>
            <p:cNvPr id="115" name="Google Shape;115;p2"/>
            <p:cNvSpPr/>
            <p:nvPr/>
          </p:nvSpPr>
          <p:spPr>
            <a:xfrm>
              <a:off x="0" y="0"/>
              <a:ext cx="1482114" cy="897914"/>
            </a:xfrm>
            <a:custGeom>
              <a:rect b="b" l="l" r="r" t="t"/>
              <a:pathLst>
                <a:path extrusionOk="0" h="897914" w="1482114">
                  <a:moveTo>
                    <a:pt x="0" y="0"/>
                  </a:moveTo>
                  <a:lnTo>
                    <a:pt x="1482114" y="0"/>
                  </a:lnTo>
                  <a:lnTo>
                    <a:pt x="1482114" y="897914"/>
                  </a:lnTo>
                  <a:lnTo>
                    <a:pt x="0" y="8979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16" name="Google Shape;116;p2"/>
            <p:cNvSpPr/>
            <p:nvPr/>
          </p:nvSpPr>
          <p:spPr>
            <a:xfrm>
              <a:off x="1963861" y="153427"/>
              <a:ext cx="4922226" cy="744487"/>
            </a:xfrm>
            <a:custGeom>
              <a:rect b="b" l="l" r="r" t="t"/>
              <a:pathLst>
                <a:path extrusionOk="0" h="744487" w="4922226">
                  <a:moveTo>
                    <a:pt x="0" y="0"/>
                  </a:moveTo>
                  <a:lnTo>
                    <a:pt x="4922226" y="0"/>
                  </a:lnTo>
                  <a:lnTo>
                    <a:pt x="4922226" y="744487"/>
                  </a:lnTo>
                  <a:lnTo>
                    <a:pt x="0" y="7444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17" name="Google Shape;117;p2"/>
          <p:cNvSpPr txBox="1"/>
          <p:nvPr/>
        </p:nvSpPr>
        <p:spPr>
          <a:xfrm>
            <a:off x="598425" y="913975"/>
            <a:ext cx="15040200" cy="1064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3998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15"/>
              <a:buFont typeface="Arial"/>
              <a:buNone/>
            </a:pPr>
            <a:r>
              <a:rPr b="1" lang="en-US" sz="6915">
                <a:solidFill>
                  <a:srgbClr val="0C4FC6"/>
                </a:solidFill>
              </a:rPr>
              <a:t>Quem se parece mais com você?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9436625" y="3307971"/>
            <a:ext cx="7181100" cy="4162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484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35">
                <a:solidFill>
                  <a:srgbClr val="0C4FC6"/>
                </a:solidFill>
                <a:latin typeface="Barlow"/>
                <a:ea typeface="Barlow"/>
                <a:cs typeface="Barlow"/>
                <a:sym typeface="Barlow"/>
              </a:rPr>
              <a:t>GASTÃO </a:t>
            </a:r>
            <a:endParaRPr b="1" sz="5435">
              <a:solidFill>
                <a:srgbClr val="0C4FC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484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35">
                <a:solidFill>
                  <a:srgbClr val="0C4FC6"/>
                </a:solidFill>
                <a:latin typeface="Barlow"/>
                <a:ea typeface="Barlow"/>
                <a:cs typeface="Barlow"/>
                <a:sym typeface="Barlow"/>
              </a:rPr>
              <a:t>VS</a:t>
            </a:r>
            <a:endParaRPr b="1" sz="5435">
              <a:solidFill>
                <a:srgbClr val="0C4FC6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ctr">
              <a:lnSpc>
                <a:spcPct val="1484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5435">
                <a:solidFill>
                  <a:srgbClr val="0C4FC6"/>
                </a:solidFill>
                <a:latin typeface="Barlow"/>
                <a:ea typeface="Barlow"/>
                <a:cs typeface="Barlow"/>
                <a:sym typeface="Barlow"/>
              </a:rPr>
              <a:t>RICO</a:t>
            </a:r>
            <a:endParaRPr b="0" i="0" sz="2835" u="none" cap="none" strike="noStrike">
              <a:solidFill>
                <a:srgbClr val="0C4FC6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9E8"/>
        </a:solid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e58658d454_0_215"/>
          <p:cNvSpPr/>
          <p:nvPr/>
        </p:nvSpPr>
        <p:spPr>
          <a:xfrm rot="4503561">
            <a:off x="-6980446" y="2820606"/>
            <a:ext cx="9871149" cy="11044642"/>
          </a:xfrm>
          <a:custGeom>
            <a:rect b="b" l="l" r="r" t="t"/>
            <a:pathLst>
              <a:path extrusionOk="0" h="11058301" w="9883356">
                <a:moveTo>
                  <a:pt x="0" y="0"/>
                </a:moveTo>
                <a:lnTo>
                  <a:pt x="9883356" y="0"/>
                </a:lnTo>
                <a:lnTo>
                  <a:pt x="9883356" y="11058301"/>
                </a:lnTo>
                <a:lnTo>
                  <a:pt x="0" y="1105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4" name="Google Shape;124;g3e58658d454_0_215"/>
          <p:cNvSpPr/>
          <p:nvPr/>
        </p:nvSpPr>
        <p:spPr>
          <a:xfrm>
            <a:off x="6476063" y="9044450"/>
            <a:ext cx="5335874" cy="807051"/>
          </a:xfrm>
          <a:custGeom>
            <a:rect b="b" l="l" r="r" t="t"/>
            <a:pathLst>
              <a:path extrusionOk="0" h="807051" w="5335874">
                <a:moveTo>
                  <a:pt x="0" y="0"/>
                </a:moveTo>
                <a:lnTo>
                  <a:pt x="5335874" y="0"/>
                </a:lnTo>
                <a:lnTo>
                  <a:pt x="5335874" y="807050"/>
                </a:lnTo>
                <a:lnTo>
                  <a:pt x="0" y="807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5" name="Google Shape;125;g3e58658d454_0_215"/>
          <p:cNvSpPr/>
          <p:nvPr/>
        </p:nvSpPr>
        <p:spPr>
          <a:xfrm>
            <a:off x="15711894" y="-2721283"/>
            <a:ext cx="5681531" cy="6356958"/>
          </a:xfrm>
          <a:custGeom>
            <a:rect b="b" l="l" r="r" t="t"/>
            <a:pathLst>
              <a:path extrusionOk="0" h="6356958" w="5681531">
                <a:moveTo>
                  <a:pt x="0" y="0"/>
                </a:moveTo>
                <a:lnTo>
                  <a:pt x="5681531" y="0"/>
                </a:lnTo>
                <a:lnTo>
                  <a:pt x="568153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6" name="Google Shape;126;g3e58658d454_0_215"/>
          <p:cNvSpPr/>
          <p:nvPr/>
        </p:nvSpPr>
        <p:spPr>
          <a:xfrm rot="5400000">
            <a:off x="13612269" y="8854462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6"/>
                </a:lnTo>
                <a:lnTo>
                  <a:pt x="0" y="6607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7" name="Google Shape;127;g3e58658d454_0_215"/>
          <p:cNvSpPr txBox="1"/>
          <p:nvPr/>
        </p:nvSpPr>
        <p:spPr>
          <a:xfrm>
            <a:off x="457200" y="274650"/>
            <a:ext cx="16022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rPr b="1" lang="en-US" sz="5000">
                <a:solidFill>
                  <a:srgbClr val="FEB616"/>
                </a:solidFill>
                <a:latin typeface="Barlow Black"/>
                <a:ea typeface="Barlow Black"/>
                <a:cs typeface="Barlow Black"/>
                <a:sym typeface="Barlow Black"/>
              </a:rPr>
              <a:t>Após a leitura:</a:t>
            </a:r>
            <a:endParaRPr b="1" i="0" sz="5000" u="none" cap="none" strike="noStrike">
              <a:solidFill>
                <a:srgbClr val="FEB616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FEB616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FEB616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28" name="Google Shape;128;g3e58658d454_0_215"/>
          <p:cNvSpPr txBox="1"/>
          <p:nvPr/>
        </p:nvSpPr>
        <p:spPr>
          <a:xfrm>
            <a:off x="556200" y="1451850"/>
            <a:ext cx="16872300" cy="73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08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4400"/>
              <a:buFont typeface="Barlow"/>
              <a:buChar char="●"/>
            </a:pPr>
            <a:r>
              <a:rPr lang="en-US" sz="44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O que chamou sua atenção na história?</a:t>
            </a:r>
            <a:endParaRPr sz="44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08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4400"/>
              <a:buFont typeface="Barlow"/>
              <a:buChar char="●"/>
            </a:pPr>
            <a:r>
              <a:rPr lang="en-US" sz="44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Quais comportamentos ajudam na organização financeira?</a:t>
            </a:r>
            <a:endParaRPr sz="44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080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5893FA"/>
              </a:buClr>
              <a:buSzPts val="4400"/>
              <a:buFont typeface="Barlow"/>
              <a:buChar char="●"/>
            </a:pPr>
            <a:r>
              <a:rPr lang="en-US" sz="44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Quais comportamentos podem trazer dificuldades?</a:t>
            </a:r>
            <a:endParaRPr sz="44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t/>
            </a:r>
            <a:endParaRPr b="1" i="0" sz="22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" name="Google Shape;133;g3e58658d454_0_145"/>
          <p:cNvGrpSpPr/>
          <p:nvPr/>
        </p:nvGrpSpPr>
        <p:grpSpPr>
          <a:xfrm>
            <a:off x="556192" y="9474801"/>
            <a:ext cx="5164565" cy="673435"/>
            <a:chOff x="0" y="0"/>
            <a:chExt cx="6886087" cy="897914"/>
          </a:xfrm>
        </p:grpSpPr>
        <p:sp>
          <p:nvSpPr>
            <p:cNvPr id="134" name="Google Shape;134;g3e58658d454_0_145"/>
            <p:cNvSpPr/>
            <p:nvPr/>
          </p:nvSpPr>
          <p:spPr>
            <a:xfrm>
              <a:off x="0" y="0"/>
              <a:ext cx="1482114" cy="897914"/>
            </a:xfrm>
            <a:custGeom>
              <a:rect b="b" l="l" r="r" t="t"/>
              <a:pathLst>
                <a:path extrusionOk="0" h="897914" w="1482114">
                  <a:moveTo>
                    <a:pt x="0" y="0"/>
                  </a:moveTo>
                  <a:lnTo>
                    <a:pt x="1482114" y="0"/>
                  </a:lnTo>
                  <a:lnTo>
                    <a:pt x="1482114" y="897914"/>
                  </a:lnTo>
                  <a:lnTo>
                    <a:pt x="0" y="897914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3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  <p:sp>
          <p:nvSpPr>
            <p:cNvPr id="135" name="Google Shape;135;g3e58658d454_0_145"/>
            <p:cNvSpPr/>
            <p:nvPr/>
          </p:nvSpPr>
          <p:spPr>
            <a:xfrm>
              <a:off x="1963861" y="153427"/>
              <a:ext cx="4922226" cy="744487"/>
            </a:xfrm>
            <a:custGeom>
              <a:rect b="b" l="l" r="r" t="t"/>
              <a:pathLst>
                <a:path extrusionOk="0" h="744487" w="4922226">
                  <a:moveTo>
                    <a:pt x="0" y="0"/>
                  </a:moveTo>
                  <a:lnTo>
                    <a:pt x="4922226" y="0"/>
                  </a:lnTo>
                  <a:lnTo>
                    <a:pt x="4922226" y="744487"/>
                  </a:lnTo>
                  <a:lnTo>
                    <a:pt x="0" y="744487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4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</p:sp>
      </p:grpSp>
      <p:sp>
        <p:nvSpPr>
          <p:cNvPr id="136" name="Google Shape;136;g3e58658d454_0_145"/>
          <p:cNvSpPr txBox="1"/>
          <p:nvPr/>
        </p:nvSpPr>
        <p:spPr>
          <a:xfrm>
            <a:off x="457200" y="274638"/>
            <a:ext cx="146304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rPr b="1" lang="en-US" sz="5000">
                <a:solidFill>
                  <a:srgbClr val="5893FA"/>
                </a:solidFill>
                <a:latin typeface="Barlow Black"/>
                <a:ea typeface="Barlow Black"/>
                <a:cs typeface="Barlow Black"/>
                <a:sym typeface="Barlow Black"/>
              </a:rPr>
              <a:t>Planejamento financeiro</a:t>
            </a:r>
            <a:endParaRPr b="1" i="0" sz="5000" u="none" cap="none" strike="noStrike">
              <a:solidFill>
                <a:srgbClr val="5893FA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497D"/>
              </a:buClr>
              <a:buSzPts val="5000"/>
              <a:buFont typeface="Barlow Black"/>
              <a:buNone/>
            </a:pPr>
            <a:r>
              <a:t/>
            </a:r>
            <a:endParaRPr b="1" i="0" sz="5000" u="none" cap="none" strike="noStrike">
              <a:solidFill>
                <a:srgbClr val="1F497D"/>
              </a:solidFill>
              <a:latin typeface="Barlow Black"/>
              <a:ea typeface="Barlow Black"/>
              <a:cs typeface="Barlow Black"/>
              <a:sym typeface="Barlow Black"/>
            </a:endParaRPr>
          </a:p>
        </p:txBody>
      </p:sp>
      <p:sp>
        <p:nvSpPr>
          <p:cNvPr id="137" name="Google Shape;137;g3e58658d454_0_145"/>
          <p:cNvSpPr txBox="1"/>
          <p:nvPr/>
        </p:nvSpPr>
        <p:spPr>
          <a:xfrm>
            <a:off x="556200" y="1451850"/>
            <a:ext cx="15713100" cy="55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514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B616"/>
              </a:buClr>
              <a:buSzPts val="4500"/>
              <a:buFont typeface="Barlow"/>
              <a:buChar char="●"/>
            </a:pPr>
            <a:r>
              <a:rPr lang="en-US" sz="45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Receita = dinheiro que entra</a:t>
            </a:r>
            <a:endParaRPr sz="45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51435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EB616"/>
              </a:buClr>
              <a:buSzPts val="4500"/>
              <a:buFont typeface="Barlow"/>
              <a:buChar char="●"/>
            </a:pPr>
            <a:r>
              <a:rPr lang="en-US" sz="45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Despesa = dinheiro que sai</a:t>
            </a:r>
            <a:endParaRPr sz="45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sz="35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35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Planejar é decidir como utilizar melhor os </a:t>
            </a:r>
            <a:endParaRPr sz="35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35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recursos disponíveis para alcançar </a:t>
            </a:r>
            <a:endParaRPr sz="35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en-US" sz="3500">
                <a:solidFill>
                  <a:srgbClr val="5893FA"/>
                </a:solidFill>
                <a:latin typeface="Barlow"/>
                <a:ea typeface="Barlow"/>
                <a:cs typeface="Barlow"/>
                <a:sym typeface="Barlow"/>
              </a:rPr>
              <a:t>objetivos.</a:t>
            </a:r>
            <a:endParaRPr sz="3500">
              <a:solidFill>
                <a:srgbClr val="5893FA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0" i="0" sz="3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t/>
            </a:r>
            <a:endParaRPr b="1" i="0" sz="3500" u="none" cap="none" strike="noStrike">
              <a:solidFill>
                <a:srgbClr val="000000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38" name="Google Shape;138;g3e58658d454_0_145"/>
          <p:cNvSpPr/>
          <p:nvPr/>
        </p:nvSpPr>
        <p:spPr>
          <a:xfrm rot="10204002">
            <a:off x="8949910" y="390849"/>
            <a:ext cx="10718267" cy="13252880"/>
          </a:xfrm>
          <a:custGeom>
            <a:rect b="b" l="l" r="r" t="t"/>
            <a:pathLst>
              <a:path extrusionOk="0" h="13253004" w="10718367">
                <a:moveTo>
                  <a:pt x="0" y="0"/>
                </a:moveTo>
                <a:lnTo>
                  <a:pt x="10718366" y="0"/>
                </a:lnTo>
                <a:lnTo>
                  <a:pt x="10718366" y="13253004"/>
                </a:lnTo>
                <a:lnTo>
                  <a:pt x="0" y="132530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" name="Google Shape;143;g3e58e46815c_0_0"/>
          <p:cNvGraphicFramePr/>
          <p:nvPr/>
        </p:nvGraphicFramePr>
        <p:xfrm>
          <a:off x="329950" y="6480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{23D8C6CD-08A8-4F6B-88EC-97ADEBABB5DF}</a:tableStyleId>
              </a:tblPr>
              <a:tblGrid>
                <a:gridCol w="6823475"/>
                <a:gridCol w="1404025"/>
                <a:gridCol w="1404025"/>
              </a:tblGrid>
              <a:tr h="4215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FFFFFF"/>
                          </a:solidFill>
                        </a:rPr>
                        <a:t>Itens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  <a:extLst>
                      <a:ext uri="http://customooxmlschemas.google.com/">
                        <go:slidesCustomData xmlns:go="http://customooxmlschemas.google.com/" cellId="143: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FFFFFF"/>
                          </a:solidFill>
                        </a:rPr>
                        <a:t>Mês 1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  <a:extLst>
                      <a:ext uri="http://customooxmlschemas.google.com/">
                        <go:slidesCustomData xmlns:go="http://customooxmlschemas.google.com/" cellId="143: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FFFFFF"/>
                          </a:solidFill>
                        </a:rPr>
                        <a:t>Mês 2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  <a:extLst>
                      <a:ext uri="http://customooxmlschemas.google.com/">
                        <go:slidesCustomData xmlns:go="http://customooxmlschemas.google.com/" cellId="143:0:2"/>
                      </a:ext>
                    </a:extLst>
                  </a:tcPr>
                </a:tc>
              </a:tr>
              <a:tr h="421500"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FFFFFF"/>
                          </a:solidFill>
                        </a:rPr>
                        <a:t>Receitas (Renda Familiar)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  <a:extLst>
                      <a:ext uri="http://customooxmlschemas.google.com/">
                        <go:slidesCustomData xmlns:go="http://customooxmlschemas.google.com/" cellId="143:1:0"/>
                      </a:ext>
                    </a:extLst>
                  </a:tcPr>
                </a:tc>
                <a:tc hMerge="1"/>
                <a:tc hMerge="1"/>
              </a:tr>
              <a:tr h="43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Salários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2:2"/>
                      </a:ext>
                    </a:extLst>
                  </a:tcPr>
                </a:tc>
              </a:tr>
              <a:tr h="43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Ganhos extras (bicos, pensões etc.)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3:2"/>
                      </a:ext>
                    </a:extLst>
                  </a:tcPr>
                </a:tc>
              </a:tr>
              <a:tr h="43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Outros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4:2"/>
                      </a:ext>
                    </a:extLst>
                  </a:tcPr>
                </a:tc>
              </a:tr>
              <a:tr h="43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Saldo do mês anterior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5:2"/>
                      </a:ext>
                    </a:extLst>
                  </a:tcPr>
                </a:tc>
              </a:tr>
              <a:tr h="43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Total de Receitas (A)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6:2"/>
                      </a:ext>
                    </a:extLst>
                  </a:tcPr>
                </a:tc>
              </a:tr>
              <a:tr h="421500"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000">
                          <a:solidFill>
                            <a:srgbClr val="FFFFFF"/>
                          </a:solidFill>
                        </a:rPr>
                        <a:t>Despesas</a:t>
                      </a:r>
                      <a:endParaRPr b="1" sz="20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  <a:extLst>
                      <a:ext uri="http://customooxmlschemas.google.com/">
                        <go:slidesCustomData xmlns:go="http://customooxmlschemas.google.com/" cellId="143:7:0"/>
                      </a:ext>
                    </a:extLst>
                  </a:tcPr>
                </a:tc>
                <a:tc hMerge="1"/>
                <a:tc hMerge="1"/>
              </a:tr>
              <a:tr h="43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Despesas Fixas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8:2"/>
                      </a:ext>
                    </a:extLst>
                  </a:tcPr>
                </a:tc>
              </a:tr>
              <a:tr h="43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Aluguel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9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9:2"/>
                      </a:ext>
                    </a:extLst>
                  </a:tcPr>
                </a:tc>
              </a:tr>
              <a:tr h="43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Condomínio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0:2"/>
                      </a:ext>
                    </a:extLst>
                  </a:tcPr>
                </a:tc>
              </a:tr>
              <a:tr h="80635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Prestações (casa própria, carro, crediário, financiamentos, cheques pré-datados)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1:2"/>
                      </a:ext>
                    </a:extLst>
                  </a:tcPr>
                </a:tc>
              </a:tr>
              <a:tr h="43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Impostos (IPVA, IPTU etc.)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2:2"/>
                      </a:ext>
                    </a:extLst>
                  </a:tcPr>
                </a:tc>
              </a:tr>
              <a:tr h="43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Escola/Cursos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3:2"/>
                      </a:ext>
                    </a:extLst>
                  </a:tcPr>
                </a:tc>
              </a:tr>
              <a:tr h="43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Seguros (carro, moto, casa)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4:2"/>
                      </a:ext>
                    </a:extLst>
                  </a:tcPr>
                </a:tc>
              </a:tr>
              <a:tr h="43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Plano de aposentadoria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5:2"/>
                      </a:ext>
                    </a:extLst>
                  </a:tcPr>
                </a:tc>
              </a:tr>
              <a:tr h="43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Plano de saúde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6:2"/>
                      </a:ext>
                    </a:extLst>
                  </a:tcPr>
                </a:tc>
              </a:tr>
              <a:tr h="43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Outras despesas fixas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7:2"/>
                      </a:ext>
                    </a:extLst>
                  </a:tcPr>
                </a:tc>
              </a:tr>
              <a:tr h="43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Outras despesas fixas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8:2"/>
                      </a:ext>
                    </a:extLst>
                  </a:tcPr>
                </a:tc>
              </a:tr>
              <a:tr h="432500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/>
                        <a:t>Outras despesas fixas</a:t>
                      </a:r>
                      <a:endParaRPr sz="20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9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3:19:2"/>
                      </a:ext>
                    </a:extLst>
                  </a:tcPr>
                </a:tc>
              </a:tr>
            </a:tbl>
          </a:graphicData>
        </a:graphic>
      </p:graphicFrame>
      <p:graphicFrame>
        <p:nvGraphicFramePr>
          <p:cNvPr id="144" name="Google Shape;144;g3e58e46815c_0_0"/>
          <p:cNvGraphicFramePr/>
          <p:nvPr/>
        </p:nvGraphicFramePr>
        <p:xfrm>
          <a:off x="10706950" y="1687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{23D8C6CD-08A8-4F6B-88EC-97ADEBABB5DF}</a:tableStyleId>
              </a:tblPr>
              <a:tblGrid>
                <a:gridCol w="4629150"/>
                <a:gridCol w="952500"/>
                <a:gridCol w="952500"/>
              </a:tblGrid>
              <a:tr h="200025">
                <a:tc gridSpan="3"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Despesas Variáveis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  <a:extLst>
                      <a:ext uri="http://customooxmlschemas.google.com/">
                        <go:slidesCustomData xmlns:go="http://customooxmlschemas.google.com/" cellId="144:0:0"/>
                      </a:ext>
                    </a:extLst>
                  </a:tcPr>
                </a:tc>
                <a:tc hMerge="1"/>
                <a:tc hMerge="1"/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Telefones (conta, cartão, celular)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1:2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Luz, gás e água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2:2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Alimentação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3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3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3:2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Transporte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4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4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4:2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Vestuário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5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5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5:2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Consertos (manutenção, reparos)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6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6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6:2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Lazer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7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7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7:2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Reserva para imprevistos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8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8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8:2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Outras despesas variáveis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9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9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9:2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Outras despesas variáveis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10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10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10:2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Outras despesas variáveis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11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11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11:2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/>
                        <a:t>Total de Despesas (B)</a:t>
                      </a:r>
                      <a:endParaRPr sz="24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12:0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12:1"/>
                      </a:ext>
                    </a:extLs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extLst>
                      <a:ext uri="http://customooxmlschemas.google.com/">
                        <go:slidesCustomData xmlns:go="http://customooxmlschemas.google.com/" cellId="144:12:2"/>
                      </a:ext>
                    </a:extLst>
                  </a:tcPr>
                </a:tc>
              </a:tr>
              <a:tr h="200025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400">
                          <a:solidFill>
                            <a:srgbClr val="FFFFFF"/>
                          </a:solidFill>
                        </a:rPr>
                        <a:t>Saldo: Receitas (A) – Despesas (B)</a:t>
                      </a:r>
                      <a:endParaRPr sz="2400">
                        <a:solidFill>
                          <a:srgbClr val="FFFFFF"/>
                        </a:solidFill>
                      </a:endParaRPr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0000FF"/>
                    </a:solidFill>
                    <a:extLst>
                      <a:ext uri="http://customooxmlschemas.google.com/">
                        <go:slidesCustomData xmlns:go="http://customooxmlschemas.google.com/" cellId="144:13:0"/>
                      </a:ext>
                    </a:extLst>
                  </a:tcPr>
                </a:tc>
                <a:tc gridSpan="2"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2800"/>
                    </a:p>
                  </a:txBody>
                  <a:tcPr marT="19050" marB="19050" marR="28575" marL="28575" anchor="b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9DAF8"/>
                    </a:solidFill>
                    <a:extLst>
                      <a:ext uri="http://customooxmlschemas.google.com/">
                        <go:slidesCustomData xmlns:go="http://customooxmlschemas.google.com/" cellId="144:13:1"/>
                      </a:ext>
                    </a:extLst>
                  </a:tcPr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9" name="Google Shape;149;g3e58658d454_0_90"/>
          <p:cNvGraphicFramePr/>
          <p:nvPr/>
        </p:nvGraphicFramePr>
        <p:xfrm>
          <a:off x="2248938" y="266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{8C1CBF5C-BD3C-408B-B33C-06CE3C4B36EB}</a:tableStyleId>
              </a:tblPr>
              <a:tblGrid>
                <a:gridCol w="14638425"/>
              </a:tblGrid>
              <a:tr h="97535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Perfil 1 – Gastão Silva</a:t>
                      </a:r>
                      <a:endParaRPr sz="22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Objetivo:</a:t>
                      </a:r>
                      <a:r>
                        <a:rPr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Comprar uma guitarra (R$ 2.000,00).</a:t>
                      </a:r>
                      <a:endParaRPr sz="22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Situação profissional: </a:t>
                      </a:r>
                      <a:r>
                        <a:rPr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Possui emprego fixo em uma empresa, onde trabalha de segunda a sexta-feira, das 8h às 17h.</a:t>
                      </a:r>
                      <a:endParaRPr sz="22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68300" lvl="0" marL="45720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200"/>
                        <a:buChar char="●"/>
                      </a:pPr>
                      <a:r>
                        <a:rPr b="1"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Renda fixa:</a:t>
                      </a:r>
                      <a:r>
                        <a:rPr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R$ 2.000,00 + R$ 1.200,00 de auxílio-refeição e transporte.</a:t>
                      </a:r>
                      <a:endParaRPr sz="22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Moradia:</a:t>
                      </a:r>
                      <a:r>
                        <a:rPr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Aluga um quarto em uma pensão, com água, luz e gás inclusos. </a:t>
                      </a:r>
                      <a:endParaRPr sz="22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68300" lvl="0" marL="45720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200"/>
                        <a:buChar char="●"/>
                      </a:pPr>
                      <a:r>
                        <a:rPr b="1"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Aluguel:</a:t>
                      </a:r>
                      <a:r>
                        <a:rPr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R$ 900,00.</a:t>
                      </a:r>
                      <a:endParaRPr sz="22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Alimentação: </a:t>
                      </a:r>
                      <a:r>
                        <a:rPr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Costuma almoçar em uma lanchonete próxima ao trabalho e jantar em um bar próximo à pensão.</a:t>
                      </a:r>
                      <a:endParaRPr sz="22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68300" lvl="0" marL="45720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200"/>
                        <a:buChar char="●"/>
                      </a:pPr>
                      <a:r>
                        <a:rPr b="1"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Gasto médio com alimentação:</a:t>
                      </a:r>
                      <a:r>
                        <a:rPr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R$ 1.500,00.</a:t>
                      </a:r>
                      <a:endParaRPr sz="22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Transporte: </a:t>
                      </a:r>
                      <a:r>
                        <a:rPr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Utiliza ônibus para ir ao trabalho, mas quando perde a hora costuma utilizar aplicativo de transporte.</a:t>
                      </a:r>
                      <a:endParaRPr sz="22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68300" lvl="0" marL="45720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200"/>
                        <a:buChar char="●"/>
                      </a:pPr>
                      <a:r>
                        <a:rPr b="1"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Gasto médio com transporte:</a:t>
                      </a:r>
                      <a:r>
                        <a:rPr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R$ 350,00.</a:t>
                      </a:r>
                      <a:endParaRPr sz="22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Comunicação: </a:t>
                      </a:r>
                      <a:r>
                        <a:rPr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Possui plano de celular com internet.</a:t>
                      </a:r>
                      <a:endParaRPr sz="22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68300" lvl="0" marL="45720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200"/>
                        <a:buChar char="●"/>
                      </a:pPr>
                      <a:r>
                        <a:rPr b="1"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Conta mensal:</a:t>
                      </a:r>
                      <a:r>
                        <a:rPr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R$ 150,00.</a:t>
                      </a:r>
                      <a:endParaRPr sz="22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Lazer e consumo:</a:t>
                      </a:r>
                      <a:r>
                        <a:rPr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Gosta de se divertir e não costuma economizar.</a:t>
                      </a:r>
                      <a:endParaRPr sz="22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68300" lvl="0" marL="45720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200"/>
                        <a:buChar char="●"/>
                      </a:pPr>
                      <a:r>
                        <a:rPr b="1"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Gasto médio com roupas e lazer:</a:t>
                      </a:r>
                      <a:r>
                        <a:rPr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 R$ 800,00.</a:t>
                      </a:r>
                      <a:endParaRPr sz="22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Resultado esperado</a:t>
                      </a:r>
                      <a:endParaRPr b="1" sz="22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68300" lvl="0" marL="45720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200"/>
                        <a:buFont typeface="Barlow"/>
                        <a:buChar char="●"/>
                      </a:pPr>
                      <a:r>
                        <a:rPr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Receitas: R$ 3.200,00</a:t>
                      </a:r>
                      <a:endParaRPr sz="22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  <a:p>
                      <a:pPr indent="-368300" lvl="0" marL="457200" rtl="0" algn="just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2200"/>
                        <a:buChar char="●"/>
                      </a:pPr>
                      <a:r>
                        <a:rPr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Despesas: R$ 3.700,00</a:t>
                      </a:r>
                      <a:br>
                        <a:rPr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</a:br>
                      <a:r>
                        <a:rPr b="1" lang="en-US" sz="2200">
                          <a:solidFill>
                            <a:srgbClr val="0C4FC6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Saldo: - R$ 500,00</a:t>
                      </a:r>
                      <a:endParaRPr sz="2200">
                        <a:solidFill>
                          <a:srgbClr val="0C4FC6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000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2F2F2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4" name="Google Shape;154;g3e58e46815c_0_24"/>
          <p:cNvGraphicFramePr/>
          <p:nvPr/>
        </p:nvGraphicFramePr>
        <p:xfrm>
          <a:off x="970125" y="5613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{8C1CBF5C-BD3C-408B-B33C-06CE3C4B36EB}</a:tableStyleId>
              </a:tblPr>
              <a:tblGrid>
                <a:gridCol w="16828225"/>
              </a:tblGrid>
              <a:tr h="91601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0C4FC6"/>
                          </a:solidFill>
                        </a:rPr>
                        <a:t>Perfil 2 – Ricardo (Rico) Pereira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0C4FC6"/>
                          </a:solidFill>
                        </a:rPr>
                        <a:t>Objetivo: </a:t>
                      </a: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Comprar um notebook (R$ 4.500,00).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0C4FC6"/>
                          </a:solidFill>
                        </a:rPr>
                        <a:t>Situação profissional:</a:t>
                      </a: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 Possui emprego fixo em uma empresa, onde trabalha de segunda a sexta-feira, das 8h às 17h.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-323850" lvl="0" marL="45720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1500"/>
                        <a:buChar char="●"/>
                      </a:pPr>
                      <a:r>
                        <a:rPr b="1" lang="en-US" sz="1500">
                          <a:solidFill>
                            <a:srgbClr val="0C4FC6"/>
                          </a:solidFill>
                        </a:rPr>
                        <a:t>Renda fixa:</a:t>
                      </a: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 R$ 2.000,00 + R$ 1.200,00 de auxílio-refeição e transporte.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Além disso, realiza serviços gerais na vizinhança aos finais de semana.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-323850" lvl="0" marL="45720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1500"/>
                        <a:buChar char="●"/>
                      </a:pPr>
                      <a:r>
                        <a:rPr b="1" lang="en-US" sz="1500">
                          <a:solidFill>
                            <a:srgbClr val="0C4FC6"/>
                          </a:solidFill>
                        </a:rPr>
                        <a:t>Renda variável:</a:t>
                      </a: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 R$ 800,00.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0C4FC6"/>
                          </a:solidFill>
                        </a:rPr>
                        <a:t>Moradia: </a:t>
                      </a: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Mora em uma casa de fundos alugada.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-323850" lvl="0" marL="45720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1500"/>
                        <a:buChar char="●"/>
                      </a:pPr>
                      <a:r>
                        <a:rPr b="1" lang="en-US" sz="1500">
                          <a:solidFill>
                            <a:srgbClr val="0C4FC6"/>
                          </a:solidFill>
                        </a:rPr>
                        <a:t>Aluguel:</a:t>
                      </a: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 R$ 950,00.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Também é responsável pelo pagamento das contas de consumo.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-323850" lvl="0" marL="45720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1500"/>
                        <a:buChar char="●"/>
                      </a:pPr>
                      <a:r>
                        <a:rPr b="1" lang="en-US" sz="1500">
                          <a:solidFill>
                            <a:srgbClr val="0C4FC6"/>
                          </a:solidFill>
                        </a:rPr>
                        <a:t>Custo médio com água, luz e gás:</a:t>
                      </a: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 R$ 200,00.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0C4FC6"/>
                          </a:solidFill>
                        </a:rPr>
                        <a:t>Alimentação: </a:t>
                      </a: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Costuma levar marmita para o trabalho e faz as refeições em casa.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-323850" lvl="0" marL="45720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1500"/>
                        <a:buChar char="●"/>
                      </a:pPr>
                      <a:r>
                        <a:rPr b="1" lang="en-US" sz="1500">
                          <a:solidFill>
                            <a:srgbClr val="0C4FC6"/>
                          </a:solidFill>
                        </a:rPr>
                        <a:t>Gasto médio com alimentação:</a:t>
                      </a: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 R$ 900,00.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0C4FC6"/>
                          </a:solidFill>
                        </a:rPr>
                        <a:t>Transporte: </a:t>
                      </a: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Gosta de andar de bicicleta e frequentemente utiliza esse meio de transporte para ir ao trabalho.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-323850" lvl="0" marL="45720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1500"/>
                        <a:buChar char="●"/>
                      </a:pPr>
                      <a:r>
                        <a:rPr b="1" lang="en-US" sz="1500">
                          <a:solidFill>
                            <a:srgbClr val="0C4FC6"/>
                          </a:solidFill>
                        </a:rPr>
                        <a:t>Gasto médio com transporte:</a:t>
                      </a: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 R$ 120,00.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0C4FC6"/>
                          </a:solidFill>
                        </a:rPr>
                        <a:t>Comunicação: </a:t>
                      </a: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Utiliza celular pré-pago.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-323850" lvl="0" marL="45720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1500"/>
                        <a:buChar char="●"/>
                      </a:pPr>
                      <a:r>
                        <a:rPr b="1" lang="en-US" sz="1500">
                          <a:solidFill>
                            <a:srgbClr val="0C4FC6"/>
                          </a:solidFill>
                        </a:rPr>
                        <a:t>Créditos mensais:</a:t>
                      </a: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 R$ 60,00.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0C4FC6"/>
                          </a:solidFill>
                        </a:rPr>
                        <a:t>Lazer: </a:t>
                      </a: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Procura opções de lazer de baixo custo, como passeios em parques, eventos culturais gratuitos e shows.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-323850" lvl="0" marL="45720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1500"/>
                        <a:buChar char="●"/>
                      </a:pPr>
                      <a:r>
                        <a:rPr b="1" lang="en-US" sz="1500">
                          <a:solidFill>
                            <a:srgbClr val="0C4FC6"/>
                          </a:solidFill>
                        </a:rPr>
                        <a:t>Gasto médio com lazer:</a:t>
                      </a: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 R$ 150,00.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4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Formação: Faz um curso técnico gratuito de informática no período noturno.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0" lvl="0" marL="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1500">
                          <a:solidFill>
                            <a:srgbClr val="0C4FC6"/>
                          </a:solidFill>
                        </a:rPr>
                        <a:t>Resultado esperado</a:t>
                      </a:r>
                      <a:endParaRPr b="1" sz="1500">
                        <a:solidFill>
                          <a:srgbClr val="0C4FC6"/>
                        </a:solidFill>
                      </a:endParaRPr>
                    </a:p>
                    <a:p>
                      <a:pPr indent="-323850" lvl="0" marL="457200" rtl="0" algn="just">
                        <a:lnSpc>
                          <a:spcPct val="107916"/>
                        </a:lnSpc>
                        <a:spcBef>
                          <a:spcPts val="120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Receitas: R$ 4.000,00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-323850" lvl="0" marL="457200" rtl="0" algn="just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Despesas: R$ 2.380,00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  <a:p>
                      <a:pPr indent="-323850" lvl="0" marL="457200" rtl="0" algn="just">
                        <a:lnSpc>
                          <a:spcPct val="107916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C4FC6"/>
                        </a:buClr>
                        <a:buSzPts val="1500"/>
                        <a:buChar char="●"/>
                      </a:pPr>
                      <a:r>
                        <a:rPr lang="en-US" sz="1500">
                          <a:solidFill>
                            <a:srgbClr val="0C4FC6"/>
                          </a:solidFill>
                        </a:rPr>
                        <a:t>Saldo: + R$ 1.620,00</a:t>
                      </a:r>
                      <a:endParaRPr sz="1500">
                        <a:solidFill>
                          <a:srgbClr val="0C4FC6"/>
                        </a:solidFill>
                      </a:endParaRPr>
                    </a:p>
                  </a:txBody>
                  <a:tcPr marT="63500" marB="63500" marR="63500" marL="63500">
                    <a:lnL cap="flat" cmpd="sng" w="19050">
                      <a:solidFill>
                        <a:srgbClr val="0C4FC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0C4FC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0C4FC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0C4FC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8E9E8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3e58e46815c_0_29"/>
          <p:cNvSpPr/>
          <p:nvPr/>
        </p:nvSpPr>
        <p:spPr>
          <a:xfrm rot="4503561">
            <a:off x="-6980446" y="2820606"/>
            <a:ext cx="9871149" cy="11044642"/>
          </a:xfrm>
          <a:custGeom>
            <a:rect b="b" l="l" r="r" t="t"/>
            <a:pathLst>
              <a:path extrusionOk="0" h="11058301" w="9883356">
                <a:moveTo>
                  <a:pt x="0" y="0"/>
                </a:moveTo>
                <a:lnTo>
                  <a:pt x="9883356" y="0"/>
                </a:lnTo>
                <a:lnTo>
                  <a:pt x="9883356" y="11058301"/>
                </a:lnTo>
                <a:lnTo>
                  <a:pt x="0" y="1105830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0" name="Google Shape;160;g3e58e46815c_0_29"/>
          <p:cNvSpPr/>
          <p:nvPr/>
        </p:nvSpPr>
        <p:spPr>
          <a:xfrm>
            <a:off x="6476063" y="9044450"/>
            <a:ext cx="5335874" cy="807051"/>
          </a:xfrm>
          <a:custGeom>
            <a:rect b="b" l="l" r="r" t="t"/>
            <a:pathLst>
              <a:path extrusionOk="0" h="807051" w="5335874">
                <a:moveTo>
                  <a:pt x="0" y="0"/>
                </a:moveTo>
                <a:lnTo>
                  <a:pt x="5335874" y="0"/>
                </a:lnTo>
                <a:lnTo>
                  <a:pt x="5335874" y="807050"/>
                </a:lnTo>
                <a:lnTo>
                  <a:pt x="0" y="8070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1" name="Google Shape;161;g3e58e46815c_0_29"/>
          <p:cNvSpPr/>
          <p:nvPr/>
        </p:nvSpPr>
        <p:spPr>
          <a:xfrm>
            <a:off x="14975944" y="-2764383"/>
            <a:ext cx="5681531" cy="6356958"/>
          </a:xfrm>
          <a:custGeom>
            <a:rect b="b" l="l" r="r" t="t"/>
            <a:pathLst>
              <a:path extrusionOk="0" h="6356958" w="5681531">
                <a:moveTo>
                  <a:pt x="0" y="0"/>
                </a:moveTo>
                <a:lnTo>
                  <a:pt x="5681531" y="0"/>
                </a:lnTo>
                <a:lnTo>
                  <a:pt x="5681531" y="6356958"/>
                </a:lnTo>
                <a:lnTo>
                  <a:pt x="0" y="63569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2" name="Google Shape;162;g3e58e46815c_0_29"/>
          <p:cNvSpPr/>
          <p:nvPr/>
        </p:nvSpPr>
        <p:spPr>
          <a:xfrm rot="5400000">
            <a:off x="-1072925" y="-7162411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7"/>
                </a:lnTo>
                <a:lnTo>
                  <a:pt x="0" y="660777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3" name="Google Shape;163;g3e58e46815c_0_29"/>
          <p:cNvSpPr/>
          <p:nvPr/>
        </p:nvSpPr>
        <p:spPr>
          <a:xfrm rot="5400000">
            <a:off x="13612269" y="8854462"/>
            <a:ext cx="9880787" cy="6607777"/>
          </a:xfrm>
          <a:custGeom>
            <a:rect b="b" l="l" r="r" t="t"/>
            <a:pathLst>
              <a:path extrusionOk="0" h="6607777" w="9880787">
                <a:moveTo>
                  <a:pt x="0" y="0"/>
                </a:moveTo>
                <a:lnTo>
                  <a:pt x="9880788" y="0"/>
                </a:lnTo>
                <a:lnTo>
                  <a:pt x="9880788" y="6607776"/>
                </a:lnTo>
                <a:lnTo>
                  <a:pt x="0" y="6607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64" name="Google Shape;164;g3e58e46815c_0_29"/>
          <p:cNvSpPr txBox="1"/>
          <p:nvPr/>
        </p:nvSpPr>
        <p:spPr>
          <a:xfrm>
            <a:off x="1638300" y="4589403"/>
            <a:ext cx="15011400" cy="110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729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b="1" lang="en-US" sz="7200">
                <a:solidFill>
                  <a:srgbClr val="5893FA"/>
                </a:solidFill>
                <a:latin typeface="Barlow Black"/>
                <a:ea typeface="Barlow Black"/>
                <a:cs typeface="Barlow Black"/>
                <a:sym typeface="Barlow Black"/>
              </a:rPr>
              <a:t>De grão em grão….</a:t>
            </a:r>
            <a:endParaRPr b="0" i="0" sz="1400" u="none" cap="none" strike="noStrike">
              <a:solidFill>
                <a:srgbClr val="5893FA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2006-08-16T00:00:00Z</dcterms:creat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0x0101008C0132E3776A1247A90363368151DFF4</vt:lpwstr>
  </property>
</Properties>
</file>