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Inter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5" roundtripDataSignature="AMtx7mgFs4axhrv4LCvX34dOENJ2RQjS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Inter-bold.fntdata"/><Relationship Id="rId21" Type="http://schemas.openxmlformats.org/officeDocument/2006/relationships/font" Target="fonts/Inter-regular.fntdata"/><Relationship Id="rId24" Type="http://schemas.openxmlformats.org/officeDocument/2006/relationships/font" Target="fonts/Inter-boldItalic.fntdata"/><Relationship Id="rId23" Type="http://schemas.openxmlformats.org/officeDocument/2006/relationships/font" Target="fonts/Inter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4ffd3d94f5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34ffd3d94f5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1º Slide: Introdução e Conexão com o Público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1️⃣ Quebrando o Gelo com Perguntas Provocativas: </a:t>
            </a:r>
            <a:r>
              <a:rPr lang="pt-BR" sz="1100"/>
              <a:t>Uma abordagem leve e descontraída ajuda a engajar o público desde o início. Faça perguntas simples e impactantes: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💰 </a:t>
            </a:r>
            <a:r>
              <a:rPr i="1" lang="pt-BR" sz="1100"/>
              <a:t>Quem aqui quer mais dinheiro?</a:t>
            </a:r>
            <a:br>
              <a:rPr lang="pt-BR" sz="1100"/>
            </a:br>
            <a:r>
              <a:rPr lang="pt-BR" sz="1100"/>
              <a:t>💸</a:t>
            </a:r>
            <a:r>
              <a:rPr i="1" lang="pt-BR" sz="1100"/>
              <a:t> E quem quer mais dívidas?</a:t>
            </a:r>
            <a:r>
              <a:rPr lang="pt-BR" sz="1100"/>
              <a:t> </a:t>
            </a:r>
            <a:endParaRPr sz="1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Provavelmente, ninguém levantará a mão para a segunda. Ria com o público dessa percepção!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2️⃣ Criando Conexão com a Plateia: </a:t>
            </a:r>
            <a:r>
              <a:rPr lang="pt-BR" sz="1100"/>
              <a:t>Uma ótima forma de iniciar é trazendo um </a:t>
            </a:r>
            <a:r>
              <a:rPr b="1" lang="pt-BR" sz="1100"/>
              <a:t>testemunho pessoal</a:t>
            </a:r>
            <a:r>
              <a:rPr lang="pt-BR" sz="1100"/>
              <a:t>. Compartilhe </a:t>
            </a:r>
            <a:r>
              <a:rPr b="1" lang="pt-BR" sz="1100"/>
              <a:t>um desafio financeiro que já enfrentou e como a educação financeira ajudou a transformá-lo</a:t>
            </a:r>
            <a:r>
              <a:rPr lang="pt-BR" sz="1100"/>
              <a:t>. Isso tornará a palestra mais autêntica e inspiradora.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✅ </a:t>
            </a:r>
            <a:r>
              <a:rPr b="1" lang="pt-BR" sz="1100"/>
              <a:t>Exemplo de abordagem: </a:t>
            </a:r>
            <a:r>
              <a:rPr i="1" lang="pt-BR" sz="1100"/>
              <a:t>"Quando comecei a lidar com meu próprio dinheiro, achava que só precisava ganhar mais para ter tranquilidade. Mas a realidade me mostrou outra coisa: sem organização, mesmo aumentando a renda, eu continuava no sufoco. Só quando passei a entender e planejar minhas finanças, minha situação realmente mudou!"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Aproveite esse momento para destacar uma </a:t>
            </a:r>
            <a:r>
              <a:rPr b="1" lang="pt-BR" sz="1100"/>
              <a:t>verdade essencial</a:t>
            </a:r>
            <a:r>
              <a:rPr lang="pt-BR" sz="1100"/>
              <a:t>:</a:t>
            </a:r>
            <a:br>
              <a:rPr lang="pt-BR" sz="1100"/>
            </a:br>
            <a:r>
              <a:rPr lang="pt-BR" sz="1100"/>
              <a:t>📢 </a:t>
            </a:r>
            <a:r>
              <a:rPr i="1" lang="pt-BR" sz="1100"/>
              <a:t>"A falta de controle financeiro pode transformar qualquer renda em um problema. O que importa não é só quanto você ganha, mas sim como você administra o que tem!"</a:t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3️⃣ Reflexão e Chamada para a Jornada: </a:t>
            </a:r>
            <a:r>
              <a:rPr lang="pt-BR" sz="1100"/>
              <a:t>Agora, convide o público a pensar no próprio futuro financeiro: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🔹 </a:t>
            </a:r>
            <a:r>
              <a:rPr i="1" lang="pt-BR" sz="1100"/>
              <a:t>"Você já parou para pensar que fazemos escolhas financeiras várias vezes ao dia? E já refletiu sobre o impacto dessas escolhas a longo prazo?"</a:t>
            </a:r>
            <a:endParaRPr i="1" sz="1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Explique que, ao longo da palestra, teremos dicas para </a:t>
            </a:r>
            <a:r>
              <a:rPr b="1" lang="pt-BR" sz="1100"/>
              <a:t>sair do ciclo vicioso do endividamento e entrar no ciclo virtuoso do crescimento</a:t>
            </a:r>
            <a:r>
              <a:rPr lang="pt-BR" sz="1100"/>
              <a:t>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📢 </a:t>
            </a:r>
            <a:r>
              <a:rPr b="1" lang="pt-BR" sz="1100"/>
              <a:t>Fechamento motivador: </a:t>
            </a:r>
            <a:r>
              <a:rPr i="1" lang="pt-BR" sz="1100"/>
              <a:t>"Nosso objetivo aqui é simples: apresentar como a nossa relação com o dinheiro pode construir um futuro com mais liberdade e oportunidades. Vamos juntos nessa jornada?"</a:t>
            </a:r>
            <a:r>
              <a:rPr lang="pt-BR" sz="1100"/>
              <a:t> 🚀</a:t>
            </a:r>
            <a:endParaRPr b="1"/>
          </a:p>
        </p:txBody>
      </p:sp>
      <p:sp>
        <p:nvSpPr>
          <p:cNvPr id="87" name="Google Shape;87;g34ffd3d94f5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4d27f6faf2_1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34d27f6faf2_1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10º Slide: “Exercitando o Ciclo Virtuoso”</a:t>
            </a:r>
            <a:endParaRPr b="1"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💬 Compartilhamento espontâneo </a:t>
            </a:r>
            <a:endParaRPr b="1" sz="1100"/>
          </a:p>
          <a:p>
            <a:pPr indent="0" lvl="0" marL="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Quais os sonhos mais comuns entre o público da sua palestra?</a:t>
            </a:r>
            <a:r>
              <a:rPr lang="pt-BR" sz="1100"/>
              <a:t> Leia as opções do slide e diga:</a:t>
            </a:r>
            <a:endParaRPr sz="1100"/>
          </a:p>
          <a:p>
            <a:pPr indent="0" lvl="0" marL="3810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“Levanta a mão quem se identificou com esses sonhos aqui...”</a:t>
            </a:r>
            <a:endParaRPr i="1"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💡 </a:t>
            </a:r>
            <a:r>
              <a:rPr b="1" lang="pt-BR" sz="1100"/>
              <a:t>Dica:</a:t>
            </a:r>
            <a:r>
              <a:rPr lang="pt-BR" sz="1100"/>
              <a:t> Traga exemplos próprios e reais. Isso humaniza a fala:</a:t>
            </a:r>
            <a:endParaRPr sz="1100"/>
          </a:p>
          <a:p>
            <a:pPr indent="0" lvl="0" marL="3810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“Quando eu tinha a idade de vocês, sonhava em [exemplo pessoal]. E com planejamento, fui atrás.”</a:t>
            </a:r>
            <a:endParaRPr i="1"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Se o grupo estiver tímido, convide gentilmente alguém para compartilhar. Ou então:</a:t>
            </a:r>
            <a:endParaRPr sz="1100"/>
          </a:p>
          <a:p>
            <a:pPr indent="0" lvl="0" marL="3810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“Alguém aí quer contar um sonho que não está no slide?”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📘 Apresente a atividade com entusiasmo</a:t>
            </a:r>
            <a:endParaRPr sz="1100"/>
          </a:p>
          <a:p>
            <a:pPr indent="0" lvl="0" marL="3810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"A gente vai colocar os sonhos no papel — sim, com nome, preço e prazo. Parece simples, mas é poderoso. Vocês vão ver que dá, sim, pra correr atrás com estratégia!"</a:t>
            </a:r>
            <a:endParaRPr i="1"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Peça que peguem seus cadernos ou folha avulsa. Explique que, para fechar o passo 1, precisam ser específicos:</a:t>
            </a:r>
            <a:endParaRPr sz="1100"/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Qual é o seu sonho?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Quando você quer realizar esse sonho? (ano/mês)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Quanto ele custa? (faça uma estimativa!)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📢 </a:t>
            </a:r>
            <a:r>
              <a:rPr b="1" lang="pt-BR" sz="1100"/>
              <a:t>Cuidado para perder a atenção dos jovens que anotam e pesquisam pelo celular!</a:t>
            </a:r>
            <a:r>
              <a:rPr lang="pt-BR" sz="1100"/>
              <a:t> Se for uma plateia engajada, provoque-os com bom humor a focar na atividade: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“Se a gente abrir o celular agora, é só pra pesquisar o valor do sonho, combinado? Nada de cair no feed!”</a:t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Caso contrário, é melhor que </a:t>
            </a:r>
            <a:r>
              <a:rPr b="1" lang="pt-BR" sz="1100"/>
              <a:t>os voluntários sugiram estimativas</a:t>
            </a:r>
            <a:r>
              <a:rPr lang="pt-BR" sz="1100"/>
              <a:t> do que incitá-los a pegar o celular.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pt-BR" sz="1100"/>
              <a:t>🎯 </a:t>
            </a:r>
            <a:r>
              <a:rPr b="1" lang="pt-BR" sz="1100"/>
              <a:t>Mostre seu próprio exemplo:</a:t>
            </a:r>
            <a:r>
              <a:rPr lang="pt-BR" sz="1100"/>
              <a:t> Você pode acompanhá-los no exercício utilizando um sonho seu para conquistar nos próximos anos. </a:t>
            </a:r>
            <a:r>
              <a:rPr b="1" lang="pt-BR" sz="1100"/>
              <a:t>Use-o como exemplo para responder a essas perguntas</a:t>
            </a:r>
            <a:r>
              <a:rPr lang="pt-BR" sz="1100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34d27f6faf2_1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4d27f6faf2_1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34d27f6faf2_1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11º Slide: “Exercitando o Ciclo Virtuoso”</a:t>
            </a:r>
            <a:endParaRPr b="1"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🧮 Hora do cálculo:</a:t>
            </a:r>
            <a:r>
              <a:rPr lang="pt-BR" sz="1100"/>
              <a:t> Explique a fórmula com seu exemplo pessoal.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👉 Dê tempo para que todos façam a conta.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📢 </a:t>
            </a:r>
            <a:r>
              <a:rPr b="1" lang="pt-BR" sz="1100"/>
              <a:t>Dicas:</a:t>
            </a:r>
            <a:endParaRPr b="1" sz="1100"/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Presencial: peça apoio de voluntários ou educadores para circular e apoiar.</a:t>
            </a:r>
            <a:br>
              <a:rPr lang="pt-BR" sz="1100"/>
            </a:b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Online: incentive o envio dos cálculos no chat e comente alguns ao vivo. Tire as dúvidas mais comuns.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🎵 Toque uma música suave de fundo para manter o clima concentrado e leve.</a:t>
            </a:r>
            <a:endParaRPr sz="1100"/>
          </a:p>
          <a:p>
            <a:pPr indent="0" lvl="0" marL="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Tente notar as reações dos jovens ao fazer os cálculos. Eles se surpreendem? Ficam animados, apreensivos? </a:t>
            </a:r>
            <a:r>
              <a:rPr b="1" lang="pt-BR" sz="1100"/>
              <a:t>Convide-os a compartilhar o seu planejamento e o que estão sentindo!</a:t>
            </a:r>
            <a:endParaRPr b="1" sz="1100"/>
          </a:p>
          <a:p>
            <a:pPr indent="0" lvl="0" marL="4572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“Alguém aí se surpreendeu com o valor mensal que precisa guardar?” </a:t>
            </a:r>
            <a:endParaRPr i="1" sz="1100"/>
          </a:p>
          <a:p>
            <a:pPr indent="0" lvl="0" marL="4572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“Quer compartilhar seu sonho e como vai realizá-lo? Pode inspirar mais gente aqui!”</a:t>
            </a:r>
            <a:endParaRPr i="1"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pt-BR" sz="1100"/>
              <a:t>🎁</a:t>
            </a:r>
            <a:r>
              <a:rPr b="1" lang="pt-BR" sz="1100"/>
              <a:t> Dica extra:</a:t>
            </a:r>
            <a:r>
              <a:rPr lang="pt-BR" sz="1100"/>
              <a:t> se for presencial, premie com um adesivo, pulseirinha ou até um “certificado simbólico” o jovem que compartilhar sua meta. Isso dá um clima especial e valoriza a participação.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34d27f6faf2_1_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4d27f6faf2_1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34d27f6faf2_1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12º Slide: “Exercitando o Ciclo Virtuoso”</a:t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🌱 Fechamento com propósito:</a:t>
            </a:r>
            <a:endParaRPr b="1" sz="1100"/>
          </a:p>
          <a:p>
            <a:pPr indent="0" lvl="0" marL="3810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“Sonhar é fácil. Difícil é manter o foco pra tirar do papel. Hoje vocês plantaram uma semente. Mesmo que o sonho mude, o jeito de pensar já é diferente — e isso vale pra vida toda.”</a:t>
            </a:r>
            <a:endParaRPr i="1" sz="1100"/>
          </a:p>
          <a:p>
            <a:pPr indent="0" lvl="0" marL="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Neste slide, é importante enfatizar que, para o planejamento dar certo, o Passo 3 é manter o foco e aplicar as dicas de comportamento virtuoso. </a:t>
            </a:r>
            <a:endParaRPr sz="1100"/>
          </a:p>
          <a:p>
            <a:pPr indent="0" lvl="0" marL="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🎯 </a:t>
            </a:r>
            <a:r>
              <a:rPr i="1" lang="pt-BR" sz="1100"/>
              <a:t>“Agora é manter o hábito de guardar um pouquinho todo mês. Mesmo que pareça pouco, com consistência e foco, esse valor vira conquista.”</a:t>
            </a:r>
            <a:endParaRPr sz="1100"/>
          </a:p>
          <a:p>
            <a:pPr indent="0" lvl="0" marL="0" marR="381000" rtl="0" algn="l"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r>
              <a:rPr b="1" i="1" lang="pt-BR" sz="1100"/>
              <a:t>“</a:t>
            </a:r>
            <a:r>
              <a:rPr i="1" lang="pt-BR" sz="1100"/>
              <a:t>Comece com o que você tem.</a:t>
            </a:r>
            <a:r>
              <a:rPr b="1" i="1" lang="pt-BR" sz="1100"/>
              <a:t> Não espere o momento perfeito. </a:t>
            </a:r>
            <a:r>
              <a:rPr i="1" lang="pt-BR" sz="1100"/>
              <a:t>O importante é começar, manter o foco e caminhar com consciência.</a:t>
            </a:r>
            <a:r>
              <a:rPr b="1" i="1" lang="pt-BR" sz="1100"/>
              <a:t> Seu sonho não só é possível — ele está em construção a partir de agora.” </a:t>
            </a:r>
            <a:r>
              <a:rPr lang="pt-BR" sz="1100"/>
              <a:t>💪💰</a:t>
            </a:r>
            <a:endParaRPr/>
          </a:p>
        </p:txBody>
      </p:sp>
      <p:sp>
        <p:nvSpPr>
          <p:cNvPr id="263" name="Google Shape;263;g34d27f6faf2_1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13º Slide: Quer aprender mais sobre gestão financeira?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Neste slide oferecemos referências de continuidade e aprofundamento dos temas que abordamos hoje, além de ferramentas muito interessantes para o dia a dia: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🔍 </a:t>
            </a:r>
            <a:r>
              <a:rPr b="1" lang="pt-BR" sz="1100"/>
              <a:t>'Meu Bolso em Dia' – Conteúdos educativos sobre planejamento financeiro!</a:t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No </a:t>
            </a:r>
            <a:r>
              <a:rPr b="1" lang="pt-BR" sz="1100"/>
              <a:t>Meu Bolso em Dia</a:t>
            </a:r>
            <a:r>
              <a:rPr lang="pt-BR" sz="1100"/>
              <a:t>, você encontra: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Dicas práticas para organizar suas finanças 💡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Ferramentas para planejar o futuro financeiro 📊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Conteúdos sobre como evitar o endividamento 💳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Estratégias para promover a educação financeira para diferentes públicos 🌍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O </a:t>
            </a:r>
            <a:r>
              <a:rPr b="1" lang="pt-BR" sz="1100"/>
              <a:t>Índice de Saúde Financeira</a:t>
            </a:r>
            <a:r>
              <a:rPr lang="pt-BR" sz="1100"/>
              <a:t> (ISF) da FEBRABAN é uma ferramenta que mede a situação financeira das famílias brasileiras, ajudando a entender:</a:t>
            </a:r>
            <a:endParaRPr sz="1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📊 O nível de endividamento</a:t>
            </a:r>
            <a:br>
              <a:rPr lang="pt-BR" sz="1100"/>
            </a:br>
            <a:r>
              <a:rPr lang="pt-BR" sz="1100"/>
              <a:t>💳 A capacidade de pagamento das dívidas</a:t>
            </a:r>
            <a:br>
              <a:rPr lang="pt-BR" sz="1100"/>
            </a:br>
            <a:r>
              <a:rPr lang="pt-BR" sz="1100"/>
              <a:t>📉 A qualidade do orçamento familiar</a:t>
            </a:r>
            <a:br>
              <a:rPr lang="pt-BR" sz="1100"/>
            </a:br>
            <a:r>
              <a:rPr lang="pt-BR" sz="1100"/>
              <a:t>💡 Como melhorar a saúde financeira pessoal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100"/>
              <a:t>👉 </a:t>
            </a:r>
            <a:r>
              <a:rPr b="1" lang="pt-BR" sz="1100"/>
              <a:t>Todos os links de acesso podem ser encontrados no material Cartilha BB da Semana ENEF, a ser compartilhada com os jovens presentes.</a:t>
            </a:r>
            <a:endParaRPr b="1"/>
          </a:p>
        </p:txBody>
      </p:sp>
      <p:sp>
        <p:nvSpPr>
          <p:cNvPr id="280" name="Google Shape;280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12º Slide: “Programa Mentoria Voluntariado BB"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Apresente a oportunidade para os jovens:</a:t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“Quer treinar a mentalidade virtuosa e fazer com que o dinheiro trabalhe para você?</a:t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🌱 Participe do Programa Mentoria Voluntária BB em Educação Financeira e transforme seu futuro financeiro”</a:t>
            </a:r>
            <a:br>
              <a:rPr i="1" lang="pt-BR" sz="1100"/>
            </a:b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rgbClr val="1F1F1F"/>
                </a:solidFill>
              </a:rPr>
              <a:t>Profissionais qualificados do Banco do Brasil, que voluntariamente compartilharão conhecimento e experiências para ajudar os jovens a desenvolver hábitos financeiros saudáveis. São 5h de mentoria, com sessões semanais de 1h.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No programa, você vai aprender a construir hábitos que levam ao crescimento financeiro, a evitar o endividamento e a tomar decisões mais conscientes sobre dinheiro.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Com a ajuda de mentores experientes, você:</a:t>
            </a:r>
            <a:endParaRPr sz="1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💡 Descobre sua relação com o dinheiro</a:t>
            </a:r>
            <a:br>
              <a:rPr lang="pt-BR" sz="1100"/>
            </a:br>
            <a:r>
              <a:rPr lang="pt-BR" sz="1100"/>
              <a:t>💰 Aprende a planejar e a economizar</a:t>
            </a:r>
            <a:br>
              <a:rPr lang="pt-BR" sz="1100"/>
            </a:br>
            <a:r>
              <a:rPr lang="pt-BR" sz="1100"/>
              <a:t>📈 Fortalece a mentalidade do crescimento</a:t>
            </a:r>
            <a:br>
              <a:rPr lang="pt-BR" sz="1100"/>
            </a:br>
            <a:r>
              <a:rPr lang="pt-BR" sz="1100"/>
              <a:t>🚀 Se prepara para um futuro financeiro sustentável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13º Slide: Agradeça a oportunidade de compartilhar seu conhecimento</a:t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Sugestão de fechamento: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Chegamos ao fim do nosso encontro. Gostaria de agradecer imensamente pela oportunidade de compartilhar meu conhecimento com vocês.</a:t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A </a:t>
            </a:r>
            <a:r>
              <a:rPr b="1" i="1" lang="pt-BR" sz="1100"/>
              <a:t>educação financeira é uma ferramenta poderosa que pode transformar vidas</a:t>
            </a:r>
            <a:r>
              <a:rPr i="1" lang="pt-BR" sz="1100"/>
              <a:t>, e fico feliz em fazer parte desse processo.</a:t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Espero que as dicas compartilhadas hoje possam ajudar a construir um futuro financeiro mais seguro e sustentável. Continuem se empenhando no aprendizado e no planejamento e não se esqueçam: </a:t>
            </a:r>
            <a:r>
              <a:rPr b="1" i="1" lang="pt-BR" sz="1100"/>
              <a:t>vocês têm o poder de moldar seu futuro!</a:t>
            </a:r>
            <a:endParaRPr b="1"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Muito obrigado(a) e sucesso na jornada financeira de todos!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2º Slide: Explorando o Conceito de Educação Financeira</a:t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Neste slide, o objetivo é envolver o público e estimular a participação ativa. Para isso, inicie lançando a seguinte pergunta: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🧐 </a:t>
            </a:r>
            <a:r>
              <a:rPr i="1" lang="pt-BR" sz="1100"/>
              <a:t>"O que é educação financeira para vocês?"</a:t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Aguarde as respostas e interaja com os participantes, demonstrando interesse genuíno. Sempre que alguém responder, reforce positivamente com frases como:</a:t>
            </a:r>
            <a:endParaRPr sz="1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100"/>
              <a:t>✅</a:t>
            </a:r>
            <a:r>
              <a:rPr i="1" lang="pt-BR" sz="1100"/>
              <a:t> "Ótima resposta!"</a:t>
            </a:r>
            <a:br>
              <a:rPr i="1" lang="pt-BR" sz="1100"/>
            </a:br>
            <a:r>
              <a:rPr lang="pt-BR" sz="1100"/>
              <a:t>✅ </a:t>
            </a:r>
            <a:r>
              <a:rPr i="1" lang="pt-BR" sz="1100"/>
              <a:t>"Isso mesmo, esse é um ponto importante!"</a:t>
            </a:r>
            <a:br>
              <a:rPr i="1" lang="pt-BR" sz="1100"/>
            </a:br>
            <a:r>
              <a:rPr lang="pt-BR" sz="1100"/>
              <a:t>✅</a:t>
            </a:r>
            <a:r>
              <a:rPr i="1" lang="pt-BR" sz="1100"/>
              <a:t> "Boa colocação! Vamos explorar um pouco mais essa ideia."</a:t>
            </a:r>
            <a:endParaRPr b="1"/>
          </a:p>
        </p:txBody>
      </p:sp>
      <p:sp>
        <p:nvSpPr>
          <p:cNvPr id="96" name="Google Shape;9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3º Slide: O que é Educação Financeira?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Agora que ouvimos algumas percepções sobre educação financeira, vamos aprofundar esse conceito. Atente-se que </a:t>
            </a:r>
            <a:r>
              <a:rPr b="1" lang="pt-BR" sz="1100"/>
              <a:t>o objetivo não é corrigir o que foi dito</a:t>
            </a:r>
            <a:r>
              <a:rPr lang="pt-BR" sz="1100"/>
              <a:t> pelo público, mas sim condensar de forma didática e adicionar camadas de conhecimento: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💡 </a:t>
            </a:r>
            <a:r>
              <a:rPr b="1" lang="pt-BR" sz="1100"/>
              <a:t>Educação financeira não é apenas sobre ganhar dinheiro ou economizar, mas sobre desenvolver hábitos e tomar decisões que ajudam a administrar melhor os recursos, evitar dívidas desnecessárias e construir um futuro mais seguro e próspero.</a:t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Ela envolve três pilares essenciais: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🔹 </a:t>
            </a:r>
            <a:r>
              <a:rPr b="1" lang="pt-BR" sz="1100"/>
              <a:t>Planejar</a:t>
            </a:r>
            <a:r>
              <a:rPr lang="pt-BR" sz="1100"/>
              <a:t> – Definir metas e organizar o uso do dinheiro de forma consciente.</a:t>
            </a:r>
            <a:br>
              <a:rPr lang="pt-BR" sz="1100"/>
            </a:br>
            <a:r>
              <a:rPr lang="pt-BR" sz="1100"/>
              <a:t>🔹 </a:t>
            </a:r>
            <a:r>
              <a:rPr b="1" lang="pt-BR" sz="1100"/>
              <a:t>Poupar</a:t>
            </a:r>
            <a:r>
              <a:rPr lang="pt-BR" sz="1100"/>
              <a:t> – Criar o hábito de reservar parte da renda para emergências e objetivos futuros.</a:t>
            </a:r>
            <a:br>
              <a:rPr lang="pt-BR" sz="1100"/>
            </a:br>
            <a:r>
              <a:rPr lang="pt-BR" sz="1100"/>
              <a:t>🔹 </a:t>
            </a:r>
            <a:r>
              <a:rPr b="1" lang="pt-BR" sz="1100"/>
              <a:t>Investir</a:t>
            </a:r>
            <a:r>
              <a:rPr lang="pt-BR" sz="1100"/>
              <a:t> – Fazer o dinheiro trabalhar para você, aumentando suas oportunidades.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100"/>
              <a:t>📢</a:t>
            </a:r>
            <a:r>
              <a:rPr i="1" lang="pt-BR" sz="1100"/>
              <a:t> "A forma como lidamos com o dinheiro hoje define as possibilidades que teremos no futuro."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4d27f6faf2_0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34d27f6faf2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/>
              <a:t>Apresentação do 4º Slide: "Educação Financeira: Para quê?"</a:t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Este slide traz dados impactantes sobre a realidade financeira dos brasileiros. Use esses números para provocar reflexão e engajar o público. Sugestão de abordagem: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lay"/>
              <a:buAutoNum type="arabicPeriod"/>
            </a:pPr>
            <a:r>
              <a:rPr b="1" lang="pt-BR" sz="1100"/>
              <a:t>Inicie com uma pergunta para engajar o público:</a:t>
            </a:r>
            <a:endParaRPr sz="1100"/>
          </a:p>
          <a:p>
            <a:pPr indent="-27940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lay"/>
              <a:buAutoNum type="arabicPeriod"/>
            </a:pPr>
            <a:r>
              <a:rPr i="1" lang="pt-BR" sz="1100"/>
              <a:t>"Como vocês percebem a saúde financeira das pessoas ao seu redor? Amigos, familiares, colegas de trabalho… A maioria está tranquila ou enfrenta dificuldades?"</a:t>
            </a:r>
            <a:endParaRPr i="1" sz="1100"/>
          </a:p>
          <a:p>
            <a:pPr indent="-27940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lay"/>
              <a:buAutoNum type="arabicPeriod"/>
            </a:pPr>
            <a:r>
              <a:rPr lang="pt-BR" sz="1100"/>
              <a:t>Deixe os participantes compartilharem brevemente suas percepções.</a:t>
            </a:r>
            <a:endParaRPr sz="1100"/>
          </a:p>
          <a:p>
            <a:pPr indent="-27940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lay"/>
              <a:buAutoNum type="arabicPeriod"/>
            </a:pPr>
            <a:r>
              <a:rPr lang="pt-BR" sz="1100"/>
              <a:t>Em seguida, conecte com os dados do slide: </a:t>
            </a:r>
            <a:r>
              <a:rPr i="1" lang="pt-BR" sz="1100"/>
              <a:t>"Agora, vamos ver alguns números que mostram como está a situação financeira dos brasileiros de forma geral."</a:t>
            </a:r>
            <a:endParaRPr i="1" sz="1100"/>
          </a:p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lay"/>
              <a:buAutoNum type="arabicPeriod"/>
            </a:pPr>
            <a:r>
              <a:rPr b="1" lang="pt-BR" sz="1100"/>
              <a:t>Destaque os principais problemas vistos nos dados.</a:t>
            </a:r>
            <a:endParaRPr sz="1100"/>
          </a:p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lay"/>
              <a:buAutoNum type="arabicPeriod"/>
            </a:pPr>
            <a:r>
              <a:rPr b="1" lang="pt-BR" sz="1100"/>
              <a:t>Conecte com a importância da Educação Financeira:</a:t>
            </a:r>
            <a:endParaRPr sz="1100"/>
          </a:p>
          <a:p>
            <a:pPr indent="-27940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lay"/>
              <a:buAutoNum type="arabicPeriod"/>
            </a:pPr>
            <a:r>
              <a:rPr i="1" lang="pt-BR" sz="1100"/>
              <a:t>"Esses números mostram que a falta de educação financeira tem consequências graves para a vida das pessoas. Mas o que podemos fazer para mudar essa realidade?"</a:t>
            </a:r>
            <a:endParaRPr i="1" sz="1100"/>
          </a:p>
          <a:p>
            <a:pPr indent="-27940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lay"/>
              <a:buAutoNum type="arabicPeriod"/>
            </a:pPr>
            <a:r>
              <a:rPr i="1" lang="pt-BR" sz="1100"/>
              <a:t>"A boa notícia é que, com conhecimento e planejamento, é possível sair desse ciclo de endividamento e construir um futuro financeiro mais seguro!"</a:t>
            </a:r>
            <a:endParaRPr i="1" sz="1100"/>
          </a:p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lay"/>
              <a:buAutoNum type="arabicPeriod"/>
            </a:pPr>
            <a:r>
              <a:rPr b="1" lang="pt-BR" sz="1100"/>
              <a:t>Transição para o próximo tema: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i="1" lang="pt-BR" sz="1100"/>
              <a:t>"Agora que entendemos a importância da educação financeira, vamos diferenciar dois tipos de mentalidade com o uso do nosso dinheiro!" 🚀</a:t>
            </a:r>
            <a:endParaRPr b="1"/>
          </a:p>
        </p:txBody>
      </p:sp>
      <p:sp>
        <p:nvSpPr>
          <p:cNvPr id="129" name="Google Shape;129;g34d27f6faf2_0_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5º Slide: "Ciclo Vicioso vs. Ciclo Virtuoso"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Esse slide representa duas formas de pensar que influenciam diretamente nossa vida financeira: o </a:t>
            </a:r>
            <a:r>
              <a:rPr b="1" lang="pt-BR" sz="1100"/>
              <a:t>ciclo vicioso</a:t>
            </a:r>
            <a:r>
              <a:rPr lang="pt-BR" sz="1100"/>
              <a:t> e o </a:t>
            </a:r>
            <a:r>
              <a:rPr b="1" lang="pt-BR" sz="1100"/>
              <a:t>ciclo virtuoso</a:t>
            </a:r>
            <a:r>
              <a:rPr lang="pt-BR" sz="1100"/>
              <a:t>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🧐 </a:t>
            </a:r>
            <a:r>
              <a:rPr b="1" lang="pt-BR" sz="1100"/>
              <a:t>Pergunta para iniciar a reflexão: </a:t>
            </a:r>
            <a:r>
              <a:rPr i="1" lang="pt-BR" sz="1100"/>
              <a:t>"Vocês já pararam para pensar como os padrões de pensamento afetam diretamente a forma como lidamos com o dinheiro?"</a:t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Aproveite o engajamento do público: </a:t>
            </a:r>
            <a:r>
              <a:rPr i="1" lang="pt-BR" sz="1100"/>
              <a:t>“Qual a diferença entre esses dois padrões de pensamento representados na imagem? Como vocês imaginam que a pessoa do lado esquerdo lida com o dinheiro? E a do lado direito?”</a:t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🔴 Ciclo Vicioso (lado esquerdo)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➔"/>
            </a:pPr>
            <a:r>
              <a:rPr lang="pt-BR" sz="1100"/>
              <a:t>A mente está confusa, cheia de caminhos desorganizados.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➔"/>
            </a:pPr>
            <a:r>
              <a:rPr lang="pt-BR" sz="1100"/>
              <a:t>Representa a falta de controle, impulsividade, endividamento e estresse financeiro.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➔"/>
            </a:pPr>
            <a:r>
              <a:rPr lang="pt-BR" sz="1100"/>
              <a:t>Pessoas nesse ciclo costumam repetir hábitos que as mantêm em dificuldades.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🔵 Ciclo Virtuoso (lado direito)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➔"/>
            </a:pPr>
            <a:r>
              <a:rPr lang="pt-BR" sz="1100"/>
              <a:t>A mente está organizada, com um pensamento estruturado.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➔"/>
            </a:pPr>
            <a:r>
              <a:rPr lang="pt-BR" sz="1100"/>
              <a:t>Representa planejamento, controle financeiro e construção de um futuro mais seguro.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➔"/>
            </a:pPr>
            <a:r>
              <a:rPr lang="pt-BR" sz="1100"/>
              <a:t>Pessoas nesse ciclo fazem escolhas conscientes e conseguem sair do endividamento.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pt-BR" sz="1100"/>
              <a:t>💡 </a:t>
            </a:r>
            <a:r>
              <a:rPr i="1" lang="pt-BR" sz="1100"/>
              <a:t>"Se nosso pensamento influencia nossas decisões, como podemos mudar da mentalidade do ciclo vicioso para o ciclo virtuoso?"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6º Slide: "Características do Ciclo Vicioso"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🧐 </a:t>
            </a:r>
            <a:r>
              <a:rPr b="1" lang="pt-BR" sz="1100"/>
              <a:t>Pergunta inicial para engajar o público: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i="1" lang="pt-BR" sz="1100"/>
              <a:t>"Vocês já sentiram que, por mais que tentem organizar suas finanças, acabam sempre voltando para o mesmo lugar?“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i="1" lang="pt-BR" sz="1100"/>
              <a:t>"Levanta a mão quem já tentou economizar dinheiro, mas acabou gastando em algo inesperado! </a:t>
            </a:r>
            <a:r>
              <a:rPr lang="pt-BR" sz="1100"/>
              <a:t>🙋‍♂️🙋‍♀️</a:t>
            </a:r>
            <a:r>
              <a:rPr i="1" lang="pt-BR" sz="1100"/>
              <a:t>"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🔴 O que é o Ciclo Vicioso?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Um padrão de comportamento financeiro que mantém a pessoa presa em dificuldades, sem conseguir avançar.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O resultado são dívidas crescentes, estresse e frustração.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📌 Características do Ciclo Vicioso (</a:t>
            </a:r>
            <a:r>
              <a:rPr lang="pt-BR" sz="1100"/>
              <a:t>dê exemplos do cotidiano para ilustrar essas ideias):</a:t>
            </a:r>
            <a:endParaRPr sz="1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1️⃣ </a:t>
            </a:r>
            <a:r>
              <a:rPr b="1" lang="pt-BR" sz="1100"/>
              <a:t>Falta de planejamento</a:t>
            </a:r>
            <a:r>
              <a:rPr lang="pt-BR" sz="1100"/>
              <a:t> → Gasta-se sem um direcionamento claro.</a:t>
            </a:r>
            <a:br>
              <a:rPr lang="pt-BR" sz="1100"/>
            </a:br>
            <a:r>
              <a:rPr lang="pt-BR" sz="1100"/>
              <a:t>2️⃣ </a:t>
            </a:r>
            <a:r>
              <a:rPr b="1" lang="pt-BR" sz="1100"/>
              <a:t>Compra por impulso</a:t>
            </a:r>
            <a:r>
              <a:rPr lang="pt-BR" sz="1100"/>
              <a:t> → Aquisição de bens sem necessidade real.</a:t>
            </a:r>
            <a:br>
              <a:rPr lang="pt-BR" sz="1100"/>
            </a:br>
            <a:r>
              <a:rPr lang="pt-BR" sz="1100"/>
              <a:t>3️⃣ </a:t>
            </a:r>
            <a:r>
              <a:rPr b="1" lang="pt-BR" sz="1100"/>
              <a:t>Dívidas</a:t>
            </a:r>
            <a:r>
              <a:rPr lang="pt-BR" sz="1100"/>
              <a:t> → Endividamento contínuo sem estratégia para quitá-las.</a:t>
            </a:r>
            <a:br>
              <a:rPr lang="pt-BR" sz="1100"/>
            </a:br>
            <a:r>
              <a:rPr lang="pt-BR" sz="1100"/>
              <a:t>4️⃣ </a:t>
            </a:r>
            <a:r>
              <a:rPr b="1" lang="pt-BR" sz="1100"/>
              <a:t>Falta de metas e objetivos financeiros</a:t>
            </a:r>
            <a:r>
              <a:rPr lang="pt-BR" sz="1100"/>
              <a:t> → Sem um norte, o dinheiro é gasto sem propósito.</a:t>
            </a:r>
            <a:br>
              <a:rPr lang="pt-BR" sz="1100"/>
            </a:br>
            <a:r>
              <a:rPr lang="pt-BR" sz="1100"/>
              <a:t>5️⃣ </a:t>
            </a:r>
            <a:r>
              <a:rPr b="1" lang="pt-BR" sz="1100"/>
              <a:t>Falta de disciplina e autocontrole</a:t>
            </a:r>
            <a:r>
              <a:rPr lang="pt-BR" sz="1100"/>
              <a:t> → Dificuldade em seguir um orçamento.</a:t>
            </a:r>
            <a:br>
              <a:rPr lang="pt-BR" sz="1100"/>
            </a:br>
            <a:r>
              <a:rPr lang="pt-BR" sz="1100"/>
              <a:t>6️⃣ </a:t>
            </a:r>
            <a:r>
              <a:rPr b="1" lang="pt-BR" sz="1100"/>
              <a:t>Foco na satisfação imediata</a:t>
            </a:r>
            <a:r>
              <a:rPr lang="pt-BR" sz="1100"/>
              <a:t> → Prioriza prazeres momentâneos em vez de estabilidade futura.</a:t>
            </a:r>
            <a:br>
              <a:rPr lang="pt-BR" sz="1100"/>
            </a:br>
            <a:r>
              <a:rPr lang="pt-BR" sz="1100"/>
              <a:t>7️⃣ </a:t>
            </a:r>
            <a:r>
              <a:rPr b="1" lang="pt-BR" sz="1100"/>
              <a:t>Uso constante de crédito como solução</a:t>
            </a:r>
            <a:r>
              <a:rPr lang="pt-BR" sz="1100"/>
              <a:t> → Depender do cartão e do cheque especial agrava a situação.</a:t>
            </a:r>
            <a:br>
              <a:rPr lang="pt-BR" sz="1100"/>
            </a:br>
            <a:r>
              <a:rPr lang="pt-BR" sz="1100"/>
              <a:t>8️⃣ </a:t>
            </a:r>
            <a:r>
              <a:rPr b="1" lang="pt-BR" sz="1100"/>
              <a:t>Negação e minimização do problema</a:t>
            </a:r>
            <a:r>
              <a:rPr lang="pt-BR" sz="1100"/>
              <a:t> → A pessoa evita encarar a realidade financeira.</a:t>
            </a:r>
            <a:br>
              <a:rPr lang="pt-BR" sz="1100"/>
            </a:br>
            <a:r>
              <a:rPr lang="pt-BR" sz="1100"/>
              <a:t>9️⃣ </a:t>
            </a:r>
            <a:r>
              <a:rPr b="1" lang="pt-BR" sz="1100"/>
              <a:t>Sentimento de frustração e culpa</a:t>
            </a:r>
            <a:r>
              <a:rPr lang="pt-BR" sz="1100"/>
              <a:t> → Emoções negativas dificultam a mudança de hábitos.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💡 Reflexão:</a:t>
            </a:r>
            <a:r>
              <a:rPr lang="pt-BR" sz="1100"/>
              <a:t> </a:t>
            </a:r>
            <a:r>
              <a:rPr i="1" lang="pt-BR" sz="1100"/>
              <a:t>"Quais dessas características vocês já perceberam no seu dia a dia? Como podemos quebrar esse ciclo e construir um caminho mais sustentável?"</a:t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100"/>
              <a:t>📢 </a:t>
            </a:r>
            <a:r>
              <a:rPr b="1" lang="pt-BR" sz="1100"/>
              <a:t>Dica:</a:t>
            </a:r>
            <a:r>
              <a:rPr lang="pt-BR" sz="1100"/>
              <a:t> Ao fazer a pergunta acima, algumas pessoas podem se sentir desconfortáveis em admitir um comportamento não recomendável. </a:t>
            </a:r>
            <a:r>
              <a:rPr b="1" lang="pt-BR" sz="1100"/>
              <a:t>Apresente exemplos pessoais com leveza</a:t>
            </a:r>
            <a:r>
              <a:rPr lang="pt-BR" sz="1100"/>
              <a:t> e enfatize como essas práticas são comuns a partir dos dados apresentados.</a:t>
            </a:r>
            <a:endParaRPr b="1"/>
          </a:p>
        </p:txBody>
      </p:sp>
      <p:sp>
        <p:nvSpPr>
          <p:cNvPr id="172" name="Google Shape;17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d27f6faf2_1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g34d27f6faf2_1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7º Slide: "Características do Ciclo Virtuoso"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🧐 </a:t>
            </a:r>
            <a:r>
              <a:rPr b="1" lang="pt-BR" sz="1100"/>
              <a:t>Pergunta inicial para engajar o público:</a:t>
            </a:r>
            <a:endParaRPr b="1"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 </a:t>
            </a:r>
            <a:r>
              <a:rPr i="1" lang="pt-BR" sz="1100"/>
              <a:t>"Se o ciclo vicioso nos mantém presos a dificuldades financeiras, como podemos virar o jogo e construir uma vida financeira saudável?"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🔵 O que é o Ciclo Virtuoso?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É um conjunto de hábitos e comportamentos que levam à estabilidade e ao crescimento financeiro.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/>
              <a:t>O foco é a disciplina, o planejamento e a visão de longo prazo.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4d27f6faf2_1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4d27f6faf2_1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34d27f6faf2_1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8º Slide: "Comportamentos do Ciclo Virtuoso"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👀 </a:t>
            </a:r>
            <a:r>
              <a:rPr b="1" lang="pt-BR" sz="1100"/>
              <a:t>Quebra-gelo para engajar a plateia:</a:t>
            </a:r>
            <a:br>
              <a:rPr lang="pt-BR" sz="1100"/>
            </a:br>
            <a:r>
              <a:rPr lang="pt-BR" sz="1100"/>
              <a:t>📢 </a:t>
            </a:r>
            <a:r>
              <a:rPr i="1" lang="pt-BR" sz="1100"/>
              <a:t>“Seus problemas acabaram! Todos nós podemos mudar nossos hábitos e entrar no ciclo virtuoso das finanças!"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📌 Comportamentos do Ciclo Virtuoso: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1️⃣ </a:t>
            </a:r>
            <a:r>
              <a:rPr b="1" lang="pt-BR" sz="1100"/>
              <a:t>Disciplina para cumprir o orçamento - </a:t>
            </a:r>
            <a:r>
              <a:rPr lang="pt-BR" sz="1100"/>
              <a:t>Seguir um plano financeiro e evitar gastos desnecessários.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i="1" lang="pt-BR" sz="1100"/>
              <a:t>Quem aqui já montou um orçamento pessoal ou familiar?</a:t>
            </a:r>
            <a:r>
              <a:rPr lang="pt-BR" sz="1100"/>
              <a:t> 💰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i="1" lang="pt-BR" sz="1100"/>
              <a:t>E quem segue esse orçamento até o fim do mês?</a:t>
            </a:r>
            <a:r>
              <a:rPr lang="pt-BR" sz="1100"/>
              <a:t> 😆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2️⃣ </a:t>
            </a:r>
            <a:r>
              <a:rPr b="1" lang="pt-BR" sz="1100"/>
              <a:t>Consciência e controle de gastos - </a:t>
            </a:r>
            <a:r>
              <a:rPr lang="pt-BR" sz="1100"/>
              <a:t>Saber para onde o dinheiro está indo permite decisões melhores.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i="1" lang="pt-BR" sz="1100"/>
              <a:t>Alguém já revisou suas despesas e se assustou com gastos que nem lembrava?</a:t>
            </a:r>
            <a:r>
              <a:rPr lang="pt-BR" sz="1100"/>
              <a:t> 😲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3️⃣ </a:t>
            </a:r>
            <a:r>
              <a:rPr b="1" lang="pt-BR" sz="1100"/>
              <a:t>Gestão inteligente das dívidas – </a:t>
            </a:r>
            <a:r>
              <a:rPr lang="pt-BR" sz="1100"/>
              <a:t>Uso responsável do crédito.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i="1" lang="pt-BR" sz="1100"/>
              <a:t>Qual a melhor estratégia: pagar a dívida mínima do cartão ou negociar um pagamento à vista com desconto?</a:t>
            </a:r>
            <a:r>
              <a:rPr lang="pt-BR" sz="1100"/>
              <a:t> 💳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4️⃣ </a:t>
            </a:r>
            <a:r>
              <a:rPr b="1" lang="pt-BR" sz="1100"/>
              <a:t>Visão de longo prazo e investimento - </a:t>
            </a:r>
            <a:r>
              <a:rPr lang="pt-BR" sz="1100"/>
              <a:t>Pensar no futuro e buscar formas de crescimento financeiro.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i="1" lang="pt-BR" sz="1100"/>
              <a:t>Quem já pensou onde quer estar financeiramente daqui a 5 anos?</a:t>
            </a:r>
            <a:r>
              <a:rPr lang="pt-BR" sz="1100"/>
              <a:t> 📈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5️⃣ </a:t>
            </a:r>
            <a:r>
              <a:rPr b="1" lang="pt-BR" sz="1100"/>
              <a:t>Valorização do ato de poupar - </a:t>
            </a:r>
            <a:r>
              <a:rPr lang="pt-BR" sz="1100"/>
              <a:t>Pequenas economias hoje geram grandes benefícios amanhã.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i="1" lang="pt-BR" sz="1100"/>
              <a:t>Quem já experimentou guardar um valor fixo todo mês? Como foi essa experiência?</a:t>
            </a:r>
            <a:r>
              <a:rPr lang="pt-BR" sz="1100"/>
              <a:t> 💵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6️⃣ </a:t>
            </a:r>
            <a:r>
              <a:rPr b="1" lang="pt-BR" sz="1100"/>
              <a:t>Criação de reserva de emergência - </a:t>
            </a:r>
            <a:r>
              <a:rPr lang="pt-BR" sz="1100"/>
              <a:t>Ter um fundo para imprevistos evita entrar em novas dívidas.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i="1" lang="pt-BR" sz="1100"/>
              <a:t>Se amanhã surgisse um gasto inesperado de R$1.000, você estaria preparado?</a:t>
            </a:r>
            <a:r>
              <a:rPr lang="pt-BR" sz="1100"/>
              <a:t> 🚨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💡 Reflexão: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📢 </a:t>
            </a:r>
            <a:r>
              <a:rPr i="1" lang="pt-BR" sz="1100"/>
              <a:t>"Agora que conhecemos o ciclo virtuoso, qual desses comportamentos você pode começar a praticar HOJE? Escreva uma meta no seu celular ou caderno agora mesmo!"</a:t>
            </a:r>
            <a:r>
              <a:rPr lang="pt-BR" sz="1100"/>
              <a:t> ✍️📱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100"/>
              <a:t>🚀 </a:t>
            </a:r>
            <a:r>
              <a:rPr i="1" lang="pt-BR" sz="1100"/>
              <a:t>Juntos, vamos construir um futuro financeiro mais sólido!</a:t>
            </a:r>
            <a:r>
              <a:rPr lang="pt-BR" sz="1100"/>
              <a:t> 💪💰</a:t>
            </a:r>
            <a:endParaRPr b="1"/>
          </a:p>
        </p:txBody>
      </p:sp>
      <p:sp>
        <p:nvSpPr>
          <p:cNvPr id="200" name="Google Shape;200;g34d27f6faf2_1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4d27f6faf2_1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34d27f6faf2_1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/>
              <a:t>Apresentação do 9º Slide: “Exercitando o Ciclo Virtuoso”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📖 </a:t>
            </a:r>
            <a:r>
              <a:rPr b="1" lang="pt-BR" sz="1100"/>
              <a:t>Leitura em voz alta da frase:</a:t>
            </a:r>
            <a:endParaRPr b="1" sz="1100"/>
          </a:p>
          <a:p>
            <a:pPr indent="0" lvl="0" marL="3810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“Vou construir uma relação consciente e saudável com o dinheiro — para que ele trabalhe a meu favor, e não o contrário.”</a:t>
            </a:r>
            <a:endParaRPr i="1"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🎤 </a:t>
            </a:r>
            <a:r>
              <a:rPr b="1" lang="pt-BR" sz="1100"/>
              <a:t>Condução:</a:t>
            </a:r>
            <a:endParaRPr b="1" sz="1100"/>
          </a:p>
          <a:p>
            <a:pPr indent="0" lvl="0" marL="3810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“Como vocês entendem essa frase? O que ela desperta em vocês?”</a:t>
            </a:r>
            <a:endParaRPr i="1"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Dê espaço para respostas espontâneas e acolha com empatia. Se ninguém responder de imediato, complemente:</a:t>
            </a:r>
            <a:endParaRPr sz="1100"/>
          </a:p>
          <a:p>
            <a:pPr indent="0" lvl="0" marL="3810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“Muita gente vive correndo atrás do dinheiro… e acaba esquecendo que ele deve ser um </a:t>
            </a:r>
            <a:r>
              <a:rPr b="1" i="1" lang="pt-BR" sz="1100"/>
              <a:t>meio</a:t>
            </a:r>
            <a:r>
              <a:rPr i="1" lang="pt-BR" sz="1100"/>
              <a:t>, e não um </a:t>
            </a:r>
            <a:r>
              <a:rPr b="1" i="1" lang="pt-BR" sz="1100"/>
              <a:t>fim</a:t>
            </a:r>
            <a:r>
              <a:rPr i="1" lang="pt-BR" sz="1100"/>
              <a:t>. O objetivo é que ele </a:t>
            </a:r>
            <a:r>
              <a:rPr b="1" i="1" lang="pt-BR" sz="1100"/>
              <a:t>ajude você a realizar seus sonhos</a:t>
            </a:r>
            <a:r>
              <a:rPr i="1" lang="pt-BR" sz="1100"/>
              <a:t>, e não se torne uma fonte de estresse.”</a:t>
            </a:r>
            <a:endParaRPr i="1"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📣 Finalize com energia:</a:t>
            </a:r>
            <a:endParaRPr sz="1100"/>
          </a:p>
          <a:p>
            <a:pPr indent="0" lvl="0" marL="3810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“E é por isso que a gente vai começar agora a colocar o nosso dinheiro pra trabalhar pelos nossos sonhos. Bora lá?” 🙌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Segue agora uma sugestão de condução da atividade prática: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🎬 </a:t>
            </a:r>
            <a:r>
              <a:rPr b="1" lang="pt-BR" sz="1100"/>
              <a:t>Abertura com conexão emocional:</a:t>
            </a:r>
            <a:endParaRPr b="1" sz="1100"/>
          </a:p>
          <a:p>
            <a:pPr indent="0" lvl="0" marL="381000" marR="381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pt-BR" sz="1100"/>
              <a:t>“Fechem os olhos por uns segundos e imaginem algo que vocês realmente desejam. Pode ser uma viagem, um tênis, um celular, um intercâmbio, um curso... Visualizou? Então agora vamos conversar sobre como sair do sonho e ir pra conquista de verdade.”</a:t>
            </a:r>
            <a:endParaRPr i="1"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/>
              <a:t>🎵 </a:t>
            </a:r>
            <a:r>
              <a:rPr b="1" lang="pt-BR" sz="1100"/>
              <a:t>Sugestão</a:t>
            </a:r>
            <a:r>
              <a:rPr i="1" lang="pt-BR" sz="1100"/>
              <a:t>:</a:t>
            </a:r>
            <a:r>
              <a:rPr lang="pt-BR" sz="1100"/>
              <a:t> toque uma música de fundo suave e inspiradora nesse momento (instrumental leve ou algo como “O Sol” – Vitor Kley, por exemplo).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34d27f6faf2_1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1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2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voluntariadobb.v2v.net/pt-BR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34ffd3d94f5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799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4ffd3d94f5_3_0"/>
          <p:cNvSpPr txBox="1"/>
          <p:nvPr/>
        </p:nvSpPr>
        <p:spPr>
          <a:xfrm>
            <a:off x="1229200" y="3650550"/>
            <a:ext cx="86133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rgbClr val="465EFF"/>
                </a:solidFill>
              </a:rPr>
              <a:t>Mutirão </a:t>
            </a:r>
            <a:r>
              <a:rPr b="1" lang="pt-BR" sz="4800">
                <a:solidFill>
                  <a:srgbClr val="465EFF"/>
                </a:solidFill>
                <a:latin typeface="Arial"/>
                <a:ea typeface="Arial"/>
                <a:cs typeface="Arial"/>
                <a:sym typeface="Arial"/>
              </a:rPr>
              <a:t>Semana Nacional de Educação Financeira 2025</a:t>
            </a:r>
            <a:endParaRPr sz="4800">
              <a:solidFill>
                <a:srgbClr val="465EFF"/>
              </a:solidFill>
            </a:endParaRPr>
          </a:p>
        </p:txBody>
      </p:sp>
      <p:sp>
        <p:nvSpPr>
          <p:cNvPr id="91" name="Google Shape;91;g34ffd3d94f5_3_0"/>
          <p:cNvSpPr txBox="1"/>
          <p:nvPr/>
        </p:nvSpPr>
        <p:spPr>
          <a:xfrm>
            <a:off x="1229199" y="5979110"/>
            <a:ext cx="6895500" cy="11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Domine suas Finanças, Conquiste o Mundo: </a:t>
            </a:r>
            <a:r>
              <a:rPr b="1" lang="pt-BR" sz="34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um passo de cada vez</a:t>
            </a:r>
            <a:r>
              <a:rPr lang="pt-BR" sz="34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92" name="Google Shape;92;g34ffd3d94f5_3_0"/>
          <p:cNvCxnSpPr/>
          <p:nvPr/>
        </p:nvCxnSpPr>
        <p:spPr>
          <a:xfrm>
            <a:off x="1229199" y="5666618"/>
            <a:ext cx="4056600" cy="0"/>
          </a:xfrm>
          <a:prstGeom prst="straightConnector1">
            <a:avLst/>
          </a:prstGeom>
          <a:noFill/>
          <a:ln cap="flat" cmpd="sng" w="38100">
            <a:solidFill>
              <a:srgbClr val="FF6E9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E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4d27f6faf2_1_51"/>
          <p:cNvSpPr/>
          <p:nvPr/>
        </p:nvSpPr>
        <p:spPr>
          <a:xfrm>
            <a:off x="5391987" y="813946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34d27f6faf2_1_51"/>
          <p:cNvSpPr/>
          <p:nvPr/>
        </p:nvSpPr>
        <p:spPr>
          <a:xfrm>
            <a:off x="5568240" y="7628769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3" name="Google Shape;233;g34d27f6faf2_1_51"/>
          <p:cNvGrpSpPr/>
          <p:nvPr/>
        </p:nvGrpSpPr>
        <p:grpSpPr>
          <a:xfrm>
            <a:off x="0" y="-340805"/>
            <a:ext cx="4028468" cy="10635932"/>
            <a:chOff x="0" y="0"/>
            <a:chExt cx="5371290" cy="14181242"/>
          </a:xfrm>
        </p:grpSpPr>
        <p:sp>
          <p:nvSpPr>
            <p:cNvPr id="234" name="Google Shape;234;g34d27f6faf2_1_51"/>
            <p:cNvSpPr/>
            <p:nvPr/>
          </p:nvSpPr>
          <p:spPr>
            <a:xfrm>
              <a:off x="0" y="0"/>
              <a:ext cx="5371290" cy="7065075"/>
            </a:xfrm>
            <a:custGeom>
              <a:rect b="b" l="l" r="r" t="t"/>
              <a:pathLst>
                <a:path extrusionOk="0" h="7065075" w="5371290">
                  <a:moveTo>
                    <a:pt x="0" y="0"/>
                  </a:moveTo>
                  <a:lnTo>
                    <a:pt x="5371290" y="0"/>
                  </a:lnTo>
                  <a:lnTo>
                    <a:pt x="5371290" y="7065075"/>
                  </a:lnTo>
                  <a:lnTo>
                    <a:pt x="0" y="70650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31528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g34d27f6faf2_1_51"/>
            <p:cNvSpPr/>
            <p:nvPr/>
          </p:nvSpPr>
          <p:spPr>
            <a:xfrm>
              <a:off x="0" y="7312407"/>
              <a:ext cx="5222097" cy="6868835"/>
            </a:xfrm>
            <a:custGeom>
              <a:rect b="b" l="l" r="r" t="t"/>
              <a:pathLst>
                <a:path extrusionOk="0" h="6868835" w="5222097">
                  <a:moveTo>
                    <a:pt x="0" y="0"/>
                  </a:moveTo>
                  <a:lnTo>
                    <a:pt x="5222097" y="0"/>
                  </a:lnTo>
                  <a:lnTo>
                    <a:pt x="5222097" y="6868835"/>
                  </a:lnTo>
                  <a:lnTo>
                    <a:pt x="0" y="68688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31528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g34d27f6faf2_1_51"/>
          <p:cNvSpPr txBox="1"/>
          <p:nvPr/>
        </p:nvSpPr>
        <p:spPr>
          <a:xfrm>
            <a:off x="9388975" y="972000"/>
            <a:ext cx="57228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Exercitando o Ciclo Virtuoso</a:t>
            </a:r>
            <a:endParaRPr sz="5500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37" name="Google Shape;237;g34d27f6faf2_1_51"/>
          <p:cNvCxnSpPr/>
          <p:nvPr/>
        </p:nvCxnSpPr>
        <p:spPr>
          <a:xfrm>
            <a:off x="9388974" y="2970818"/>
            <a:ext cx="4056600" cy="0"/>
          </a:xfrm>
          <a:prstGeom prst="straightConnector1">
            <a:avLst/>
          </a:prstGeom>
          <a:noFill/>
          <a:ln cap="flat" cmpd="sng" w="38100">
            <a:solidFill>
              <a:srgbClr val="00EBD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38" name="Google Shape;238;g34d27f6faf2_1_51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239" name="Google Shape;239;g34d27f6faf2_1_51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g34d27f6faf2_1_51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g34d27f6faf2_1_51"/>
          <p:cNvSpPr txBox="1"/>
          <p:nvPr/>
        </p:nvSpPr>
        <p:spPr>
          <a:xfrm>
            <a:off x="9388975" y="3163275"/>
            <a:ext cx="8188800" cy="56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47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Passo 1: Qual o seu sonho?</a:t>
            </a:r>
            <a:endParaRPr b="1" sz="2847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Pense em algo que você realmente deseja conquistar: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✈️ </a:t>
            </a: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Um</a:t>
            </a: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 viagem?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🎒 </a:t>
            </a: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Um curso?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👟 </a:t>
            </a: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Um tênis?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👖 </a:t>
            </a: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Uma roupa?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47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Agora, seja específico:</a:t>
            </a:r>
            <a:endParaRPr b="1" sz="2847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9384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47"/>
              <a:buFont typeface="Inter"/>
              <a:buChar char="●"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Em que ano você quer realizar esse sonho?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9384" lvl="0" marL="4572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47"/>
              <a:buFont typeface="Inter"/>
              <a:buChar char="●"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Qual o valor estimado que ele custa?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42" name="Google Shape;242;g34d27f6faf2_1_51"/>
          <p:cNvPicPr preferRelativeResize="0"/>
          <p:nvPr/>
        </p:nvPicPr>
        <p:blipFill rotWithShape="1">
          <a:blip r:embed="rId6">
            <a:alphaModFix/>
          </a:blip>
          <a:srcRect b="0" l="20415" r="20409" t="0"/>
          <a:stretch/>
        </p:blipFill>
        <p:spPr>
          <a:xfrm>
            <a:off x="485900" y="657633"/>
            <a:ext cx="7670021" cy="8639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E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4d27f6faf2_1_69"/>
          <p:cNvSpPr/>
          <p:nvPr/>
        </p:nvSpPr>
        <p:spPr>
          <a:xfrm>
            <a:off x="5391987" y="813946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34d27f6faf2_1_69"/>
          <p:cNvSpPr/>
          <p:nvPr/>
        </p:nvSpPr>
        <p:spPr>
          <a:xfrm>
            <a:off x="5568240" y="7628769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0" name="Google Shape;250;g34d27f6faf2_1_69"/>
          <p:cNvGrpSpPr/>
          <p:nvPr/>
        </p:nvGrpSpPr>
        <p:grpSpPr>
          <a:xfrm>
            <a:off x="0" y="-340805"/>
            <a:ext cx="4028468" cy="10635932"/>
            <a:chOff x="0" y="0"/>
            <a:chExt cx="5371290" cy="14181242"/>
          </a:xfrm>
        </p:grpSpPr>
        <p:sp>
          <p:nvSpPr>
            <p:cNvPr id="251" name="Google Shape;251;g34d27f6faf2_1_69"/>
            <p:cNvSpPr/>
            <p:nvPr/>
          </p:nvSpPr>
          <p:spPr>
            <a:xfrm>
              <a:off x="0" y="0"/>
              <a:ext cx="5371290" cy="7065075"/>
            </a:xfrm>
            <a:custGeom>
              <a:rect b="b" l="l" r="r" t="t"/>
              <a:pathLst>
                <a:path extrusionOk="0" h="7065075" w="5371290">
                  <a:moveTo>
                    <a:pt x="0" y="0"/>
                  </a:moveTo>
                  <a:lnTo>
                    <a:pt x="5371290" y="0"/>
                  </a:lnTo>
                  <a:lnTo>
                    <a:pt x="5371290" y="7065075"/>
                  </a:lnTo>
                  <a:lnTo>
                    <a:pt x="0" y="70650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31528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g34d27f6faf2_1_69"/>
            <p:cNvSpPr/>
            <p:nvPr/>
          </p:nvSpPr>
          <p:spPr>
            <a:xfrm>
              <a:off x="0" y="7312407"/>
              <a:ext cx="5222097" cy="6868835"/>
            </a:xfrm>
            <a:custGeom>
              <a:rect b="b" l="l" r="r" t="t"/>
              <a:pathLst>
                <a:path extrusionOk="0" h="6868835" w="5222097">
                  <a:moveTo>
                    <a:pt x="0" y="0"/>
                  </a:moveTo>
                  <a:lnTo>
                    <a:pt x="5222097" y="0"/>
                  </a:lnTo>
                  <a:lnTo>
                    <a:pt x="5222097" y="6868835"/>
                  </a:lnTo>
                  <a:lnTo>
                    <a:pt x="0" y="68688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31528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g34d27f6faf2_1_69"/>
          <p:cNvSpPr txBox="1"/>
          <p:nvPr/>
        </p:nvSpPr>
        <p:spPr>
          <a:xfrm>
            <a:off x="9368100" y="762663"/>
            <a:ext cx="57228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Exercitando o Ciclo Virtuoso</a:t>
            </a:r>
            <a:endParaRPr sz="5500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54" name="Google Shape;254;g34d27f6faf2_1_69"/>
          <p:cNvCxnSpPr/>
          <p:nvPr/>
        </p:nvCxnSpPr>
        <p:spPr>
          <a:xfrm>
            <a:off x="9368099" y="2761481"/>
            <a:ext cx="4056600" cy="0"/>
          </a:xfrm>
          <a:prstGeom prst="straightConnector1">
            <a:avLst/>
          </a:prstGeom>
          <a:noFill/>
          <a:ln cap="flat" cmpd="sng" w="38100">
            <a:solidFill>
              <a:srgbClr val="00EBD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5" name="Google Shape;255;g34d27f6faf2_1_69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256" name="Google Shape;256;g34d27f6faf2_1_69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g34d27f6faf2_1_69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58;g34d27f6faf2_1_69"/>
          <p:cNvSpPr txBox="1"/>
          <p:nvPr/>
        </p:nvSpPr>
        <p:spPr>
          <a:xfrm>
            <a:off x="9368100" y="3056650"/>
            <a:ext cx="8201700" cy="61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47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Passo 2: Vamos às contas!</a:t>
            </a:r>
            <a:endParaRPr b="1" sz="2847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Pegue o valor total do seu sonho e divida pelo número de meses que faltam até a data da conquista.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47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Por exemplo:</a:t>
            </a:r>
            <a:endParaRPr b="1" sz="2847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Se seu sonho custa R$ 600 e você quer alcançá-lo em 12 meses: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R$ 600 ÷ 12 = R$ 50 por mês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Esse é o valor que você precisa guardar mensalmente para transformar seu sonho em realidade. </a:t>
            </a:r>
            <a:r>
              <a:rPr b="1"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Simples, né?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59" name="Google Shape;259;g34d27f6faf2_1_69"/>
          <p:cNvPicPr preferRelativeResize="0"/>
          <p:nvPr/>
        </p:nvPicPr>
        <p:blipFill rotWithShape="1">
          <a:blip r:embed="rId6">
            <a:alphaModFix/>
          </a:blip>
          <a:srcRect b="0" l="20388" r="20394" t="0"/>
          <a:stretch/>
        </p:blipFill>
        <p:spPr>
          <a:xfrm>
            <a:off x="485900" y="657633"/>
            <a:ext cx="7670021" cy="8639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E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4d27f6faf2_1_87"/>
          <p:cNvSpPr/>
          <p:nvPr/>
        </p:nvSpPr>
        <p:spPr>
          <a:xfrm>
            <a:off x="5391987" y="813946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4d27f6faf2_1_87"/>
          <p:cNvSpPr/>
          <p:nvPr/>
        </p:nvSpPr>
        <p:spPr>
          <a:xfrm>
            <a:off x="5568240" y="7628769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7" name="Google Shape;267;g34d27f6faf2_1_87"/>
          <p:cNvGrpSpPr/>
          <p:nvPr/>
        </p:nvGrpSpPr>
        <p:grpSpPr>
          <a:xfrm>
            <a:off x="0" y="-340805"/>
            <a:ext cx="4028468" cy="10635932"/>
            <a:chOff x="0" y="0"/>
            <a:chExt cx="5371290" cy="14181242"/>
          </a:xfrm>
        </p:grpSpPr>
        <p:sp>
          <p:nvSpPr>
            <p:cNvPr id="268" name="Google Shape;268;g34d27f6faf2_1_87"/>
            <p:cNvSpPr/>
            <p:nvPr/>
          </p:nvSpPr>
          <p:spPr>
            <a:xfrm>
              <a:off x="0" y="0"/>
              <a:ext cx="5371290" cy="7065075"/>
            </a:xfrm>
            <a:custGeom>
              <a:rect b="b" l="l" r="r" t="t"/>
              <a:pathLst>
                <a:path extrusionOk="0" h="7065075" w="5371290">
                  <a:moveTo>
                    <a:pt x="0" y="0"/>
                  </a:moveTo>
                  <a:lnTo>
                    <a:pt x="5371290" y="0"/>
                  </a:lnTo>
                  <a:lnTo>
                    <a:pt x="5371290" y="7065075"/>
                  </a:lnTo>
                  <a:lnTo>
                    <a:pt x="0" y="70650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31528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g34d27f6faf2_1_87"/>
            <p:cNvSpPr/>
            <p:nvPr/>
          </p:nvSpPr>
          <p:spPr>
            <a:xfrm>
              <a:off x="0" y="7312407"/>
              <a:ext cx="5222097" cy="6868835"/>
            </a:xfrm>
            <a:custGeom>
              <a:rect b="b" l="l" r="r" t="t"/>
              <a:pathLst>
                <a:path extrusionOk="0" h="6868835" w="5222097">
                  <a:moveTo>
                    <a:pt x="0" y="0"/>
                  </a:moveTo>
                  <a:lnTo>
                    <a:pt x="5222097" y="0"/>
                  </a:lnTo>
                  <a:lnTo>
                    <a:pt x="5222097" y="6868835"/>
                  </a:lnTo>
                  <a:lnTo>
                    <a:pt x="0" y="68688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31528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g34d27f6faf2_1_87"/>
          <p:cNvSpPr txBox="1"/>
          <p:nvPr/>
        </p:nvSpPr>
        <p:spPr>
          <a:xfrm>
            <a:off x="9388975" y="972000"/>
            <a:ext cx="57228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Exercitando o Ciclo Virtuoso</a:t>
            </a:r>
            <a:endParaRPr sz="5500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71" name="Google Shape;271;g34d27f6faf2_1_87"/>
          <p:cNvCxnSpPr/>
          <p:nvPr/>
        </p:nvCxnSpPr>
        <p:spPr>
          <a:xfrm>
            <a:off x="9388974" y="2970818"/>
            <a:ext cx="4056600" cy="0"/>
          </a:xfrm>
          <a:prstGeom prst="straightConnector1">
            <a:avLst/>
          </a:prstGeom>
          <a:noFill/>
          <a:ln cap="flat" cmpd="sng" w="38100">
            <a:solidFill>
              <a:srgbClr val="00EBD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72" name="Google Shape;272;g34d27f6faf2_1_87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273" name="Google Shape;273;g34d27f6faf2_1_87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g34d27f6faf2_1_87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g34d27f6faf2_1_87"/>
          <p:cNvSpPr txBox="1"/>
          <p:nvPr/>
        </p:nvSpPr>
        <p:spPr>
          <a:xfrm>
            <a:off x="9388975" y="3310650"/>
            <a:ext cx="7874100" cy="52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47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Passo 3: Sonhar sem planejar é só </a:t>
            </a:r>
            <a:r>
              <a:rPr b="1" lang="pt-BR" sz="2847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imaginar</a:t>
            </a:r>
            <a:endParaRPr b="1" sz="2847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Se organize e defina quanto guardar e por quanto tempo, dessa forma o sonho se realizará.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Foco e planejamento, você chega lá!</a:t>
            </a:r>
            <a:endParaRPr b="1"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Você vai ver: o dinheiro que parecia pouco pode se transformar em conquista real.</a:t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76" name="Google Shape;276;g34d27f6faf2_1_87"/>
          <p:cNvPicPr preferRelativeResize="0"/>
          <p:nvPr/>
        </p:nvPicPr>
        <p:blipFill rotWithShape="1">
          <a:blip r:embed="rId6">
            <a:alphaModFix/>
          </a:blip>
          <a:srcRect b="11646" l="0" r="9926" t="11883"/>
          <a:stretch/>
        </p:blipFill>
        <p:spPr>
          <a:xfrm>
            <a:off x="634950" y="799250"/>
            <a:ext cx="7874099" cy="835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E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u Bolso em Dia - Educação Financeira" id="282" name="Google Shape;2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74700" y="3315538"/>
            <a:ext cx="652545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0"/>
          <p:cNvSpPr txBox="1"/>
          <p:nvPr/>
        </p:nvSpPr>
        <p:spPr>
          <a:xfrm>
            <a:off x="1371600" y="1344825"/>
            <a:ext cx="5722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Quer saber mais?</a:t>
            </a:r>
            <a:endParaRPr sz="5500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84" name="Google Shape;284;p10"/>
          <p:cNvCxnSpPr/>
          <p:nvPr/>
        </p:nvCxnSpPr>
        <p:spPr>
          <a:xfrm>
            <a:off x="1371599" y="2345193"/>
            <a:ext cx="4056600" cy="0"/>
          </a:xfrm>
          <a:prstGeom prst="straightConnector1">
            <a:avLst/>
          </a:prstGeom>
          <a:noFill/>
          <a:ln cap="flat" cmpd="sng" w="38100">
            <a:solidFill>
              <a:srgbClr val="00EBD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85" name="Google Shape;285;p10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0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Logotipo&#10;&#10;O conteúdo gerado por IA pode estar incorreto." id="288" name="Google Shape;288;p10"/>
          <p:cNvPicPr preferRelativeResize="0"/>
          <p:nvPr/>
        </p:nvPicPr>
        <p:blipFill rotWithShape="1">
          <a:blip r:embed="rId4">
            <a:alphaModFix/>
          </a:blip>
          <a:srcRect b="14893" l="0" r="0" t="0"/>
          <a:stretch/>
        </p:blipFill>
        <p:spPr>
          <a:xfrm>
            <a:off x="10046300" y="4987276"/>
            <a:ext cx="6982250" cy="334247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0"/>
          <p:cNvSpPr txBox="1"/>
          <p:nvPr/>
        </p:nvSpPr>
        <p:spPr>
          <a:xfrm>
            <a:off x="1371601" y="2942575"/>
            <a:ext cx="7159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Confira as dicas e ferramentas disponíveis na Cartilha BB da Semana ENEF</a:t>
            </a:r>
            <a:endParaRPr b="1" sz="4000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90" name="Google Shape;290;p10" title="SLIDES ENEF (3).png"/>
          <p:cNvPicPr preferRelativeResize="0"/>
          <p:nvPr/>
        </p:nvPicPr>
        <p:blipFill rotWithShape="1">
          <a:blip r:embed="rId5">
            <a:alphaModFix/>
          </a:blip>
          <a:srcRect b="46466" l="-16212" r="76289" t="12919"/>
          <a:stretch/>
        </p:blipFill>
        <p:spPr>
          <a:xfrm>
            <a:off x="12850376" y="0"/>
            <a:ext cx="5437627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E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/>
          <p:nvPr/>
        </p:nvSpPr>
        <p:spPr>
          <a:xfrm>
            <a:off x="10422000" y="0"/>
            <a:ext cx="7866000" cy="10287000"/>
          </a:xfrm>
          <a:prstGeom prst="roundRect">
            <a:avLst>
              <a:gd fmla="val 0" name="adj"/>
            </a:avLst>
          </a:prstGeom>
          <a:solidFill>
            <a:srgbClr val="53DC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2"/>
          <p:cNvSpPr/>
          <p:nvPr/>
        </p:nvSpPr>
        <p:spPr>
          <a:xfrm>
            <a:off x="5391987" y="813946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2"/>
          <p:cNvSpPr/>
          <p:nvPr/>
        </p:nvSpPr>
        <p:spPr>
          <a:xfrm>
            <a:off x="5568240" y="7628769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2"/>
          <p:cNvSpPr txBox="1"/>
          <p:nvPr/>
        </p:nvSpPr>
        <p:spPr>
          <a:xfrm>
            <a:off x="1371600" y="1313966"/>
            <a:ext cx="8572200" cy="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4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Quer saber mais?</a:t>
            </a:r>
            <a:endParaRPr b="1" sz="5000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0" name="Google Shape;300;p12"/>
          <p:cNvSpPr/>
          <p:nvPr/>
        </p:nvSpPr>
        <p:spPr>
          <a:xfrm>
            <a:off x="5391987" y="813946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2"/>
          <p:cNvSpPr/>
          <p:nvPr/>
        </p:nvSpPr>
        <p:spPr>
          <a:xfrm>
            <a:off x="5568240" y="7628769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2" name="Google Shape;302;p12"/>
          <p:cNvCxnSpPr/>
          <p:nvPr/>
        </p:nvCxnSpPr>
        <p:spPr>
          <a:xfrm>
            <a:off x="1371599" y="2345193"/>
            <a:ext cx="4056600" cy="0"/>
          </a:xfrm>
          <a:prstGeom prst="straightConnector1">
            <a:avLst/>
          </a:prstGeom>
          <a:noFill/>
          <a:ln cap="flat" cmpd="sng" w="38100">
            <a:solidFill>
              <a:srgbClr val="00EBD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3" name="Google Shape;303;p12"/>
          <p:cNvSpPr txBox="1"/>
          <p:nvPr/>
        </p:nvSpPr>
        <p:spPr>
          <a:xfrm>
            <a:off x="1371601" y="2942575"/>
            <a:ext cx="7159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Programa Mentoria Voluntariado BB em</a:t>
            </a:r>
            <a:endParaRPr b="1" sz="4000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Educação Financeira</a:t>
            </a:r>
            <a:endParaRPr b="1" sz="4000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04" name="Google Shape;304;p12" title="SLIDES ENEF (3).png"/>
          <p:cNvPicPr preferRelativeResize="0"/>
          <p:nvPr/>
        </p:nvPicPr>
        <p:blipFill rotWithShape="1">
          <a:blip r:embed="rId4">
            <a:alphaModFix/>
          </a:blip>
          <a:srcRect b="46466" l="-16212" r="76289" t="12919"/>
          <a:stretch/>
        </p:blipFill>
        <p:spPr>
          <a:xfrm>
            <a:off x="12850376" y="0"/>
            <a:ext cx="5437627" cy="311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2" title="SLIDES ENEF (4).png"/>
          <p:cNvPicPr preferRelativeResize="0"/>
          <p:nvPr/>
        </p:nvPicPr>
        <p:blipFill rotWithShape="1">
          <a:blip r:embed="rId5">
            <a:alphaModFix/>
          </a:blip>
          <a:srcRect b="8823" l="26081" r="23017" t="4589"/>
          <a:stretch/>
        </p:blipFill>
        <p:spPr>
          <a:xfrm>
            <a:off x="8062396" y="1480374"/>
            <a:ext cx="8985806" cy="8597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12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307" name="Google Shape;307;p12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2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" name="Google Shape;309;p12" title="Design sem nome.png"/>
          <p:cNvPicPr preferRelativeResize="0"/>
          <p:nvPr/>
        </p:nvPicPr>
        <p:blipFill rotWithShape="1">
          <a:blip r:embed="rId6">
            <a:alphaModFix/>
          </a:blip>
          <a:srcRect b="0" l="12998" r="0" t="12457"/>
          <a:stretch/>
        </p:blipFill>
        <p:spPr>
          <a:xfrm>
            <a:off x="1300050" y="5122500"/>
            <a:ext cx="3529250" cy="35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"/>
          <p:cNvSpPr txBox="1"/>
          <p:nvPr/>
        </p:nvSpPr>
        <p:spPr>
          <a:xfrm>
            <a:off x="3951144" y="5971054"/>
            <a:ext cx="1038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u="sng">
                <a:solidFill>
                  <a:srgbClr val="3333BD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www.voluntariadobb.v2v.net</a:t>
            </a:r>
            <a:endParaRPr sz="2000">
              <a:solidFill>
                <a:srgbClr val="3333BD"/>
              </a:solidFill>
            </a:endParaRPr>
          </a:p>
        </p:txBody>
      </p:sp>
      <p:cxnSp>
        <p:nvCxnSpPr>
          <p:cNvPr id="316" name="Google Shape;316;p13"/>
          <p:cNvCxnSpPr/>
          <p:nvPr/>
        </p:nvCxnSpPr>
        <p:spPr>
          <a:xfrm>
            <a:off x="7105833" y="5604599"/>
            <a:ext cx="4076100" cy="0"/>
          </a:xfrm>
          <a:prstGeom prst="straightConnector1">
            <a:avLst/>
          </a:prstGeom>
          <a:noFill/>
          <a:ln cap="flat" cmpd="sng" w="38100">
            <a:solidFill>
              <a:srgbClr val="F6F63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17" name="Google Shape;317;p13"/>
          <p:cNvGrpSpPr/>
          <p:nvPr/>
        </p:nvGrpSpPr>
        <p:grpSpPr>
          <a:xfrm>
            <a:off x="5495972" y="3429011"/>
            <a:ext cx="7454821" cy="1597849"/>
            <a:chOff x="211898" y="0"/>
            <a:chExt cx="9939761" cy="2130465"/>
          </a:xfrm>
        </p:grpSpPr>
        <p:grpSp>
          <p:nvGrpSpPr>
            <p:cNvPr id="318" name="Google Shape;318;p13"/>
            <p:cNvGrpSpPr/>
            <p:nvPr/>
          </p:nvGrpSpPr>
          <p:grpSpPr>
            <a:xfrm>
              <a:off x="211898" y="1115050"/>
              <a:ext cx="8017801" cy="1015415"/>
              <a:chOff x="63500" y="63500"/>
              <a:chExt cx="2402713" cy="304292"/>
            </a:xfrm>
          </p:grpSpPr>
          <p:sp>
            <p:nvSpPr>
              <p:cNvPr id="319" name="Google Shape;319;p13"/>
              <p:cNvSpPr/>
              <p:nvPr/>
            </p:nvSpPr>
            <p:spPr>
              <a:xfrm>
                <a:off x="63500" y="85217"/>
                <a:ext cx="248920" cy="279273"/>
              </a:xfrm>
              <a:custGeom>
                <a:rect b="b" l="l" r="r" t="t"/>
                <a:pathLst>
                  <a:path extrusionOk="0" h="279273" w="248920">
                    <a:moveTo>
                      <a:pt x="112395" y="279273"/>
                    </a:moveTo>
                    <a:lnTo>
                      <a:pt x="0" y="0"/>
                    </a:lnTo>
                    <a:lnTo>
                      <a:pt x="42545" y="0"/>
                    </a:lnTo>
                    <a:lnTo>
                      <a:pt x="133223" y="238379"/>
                    </a:lnTo>
                    <a:lnTo>
                      <a:pt x="185039" y="112395"/>
                    </a:lnTo>
                    <a:cubicBezTo>
                      <a:pt x="195199" y="87757"/>
                      <a:pt x="202057" y="69723"/>
                      <a:pt x="205740" y="58039"/>
                    </a:cubicBezTo>
                    <a:lnTo>
                      <a:pt x="211201" y="22606"/>
                    </a:lnTo>
                    <a:cubicBezTo>
                      <a:pt x="211201" y="14097"/>
                      <a:pt x="210820" y="6477"/>
                      <a:pt x="209931" y="127"/>
                    </a:cubicBezTo>
                    <a:lnTo>
                      <a:pt x="247650" y="127"/>
                    </a:lnTo>
                    <a:cubicBezTo>
                      <a:pt x="248412" y="4953"/>
                      <a:pt x="248920" y="11303"/>
                      <a:pt x="248920" y="19304"/>
                    </a:cubicBezTo>
                    <a:lnTo>
                      <a:pt x="242062" y="61595"/>
                    </a:lnTo>
                    <a:cubicBezTo>
                      <a:pt x="237490" y="76200"/>
                      <a:pt x="230124" y="95250"/>
                      <a:pt x="219964" y="118745"/>
                    </a:cubicBezTo>
                    <a:lnTo>
                      <a:pt x="151257" y="279273"/>
                    </a:lnTo>
                    <a:close/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13"/>
              <p:cNvSpPr/>
              <p:nvPr/>
            </p:nvSpPr>
            <p:spPr>
              <a:xfrm>
                <a:off x="321437" y="151003"/>
                <a:ext cx="210185" cy="216789"/>
              </a:xfrm>
              <a:custGeom>
                <a:rect b="b" l="l" r="r" t="t"/>
                <a:pathLst>
                  <a:path extrusionOk="0" h="216789" w="210185">
                    <a:moveTo>
                      <a:pt x="140335" y="173355"/>
                    </a:moveTo>
                    <a:cubicBezTo>
                      <a:pt x="150622" y="167005"/>
                      <a:pt x="158623" y="157988"/>
                      <a:pt x="164465" y="146685"/>
                    </a:cubicBezTo>
                    <a:cubicBezTo>
                      <a:pt x="170307" y="135382"/>
                      <a:pt x="173101" y="122555"/>
                      <a:pt x="173101" y="108331"/>
                    </a:cubicBezTo>
                    <a:cubicBezTo>
                      <a:pt x="173101" y="94107"/>
                      <a:pt x="170180" y="81407"/>
                      <a:pt x="164465" y="69977"/>
                    </a:cubicBezTo>
                    <a:cubicBezTo>
                      <a:pt x="158750" y="58547"/>
                      <a:pt x="150749" y="49657"/>
                      <a:pt x="140335" y="43307"/>
                    </a:cubicBezTo>
                    <a:cubicBezTo>
                      <a:pt x="129921" y="36957"/>
                      <a:pt x="118364" y="33655"/>
                      <a:pt x="105283" y="33655"/>
                    </a:cubicBezTo>
                    <a:cubicBezTo>
                      <a:pt x="92202" y="33655"/>
                      <a:pt x="80391" y="36830"/>
                      <a:pt x="69977" y="43307"/>
                    </a:cubicBezTo>
                    <a:cubicBezTo>
                      <a:pt x="59563" y="49784"/>
                      <a:pt x="51435" y="58674"/>
                      <a:pt x="45720" y="69977"/>
                    </a:cubicBezTo>
                    <a:cubicBezTo>
                      <a:pt x="40005" y="81280"/>
                      <a:pt x="37084" y="94107"/>
                      <a:pt x="37084" y="108331"/>
                    </a:cubicBezTo>
                    <a:cubicBezTo>
                      <a:pt x="37084" y="122555"/>
                      <a:pt x="40005" y="135255"/>
                      <a:pt x="45720" y="146685"/>
                    </a:cubicBezTo>
                    <a:cubicBezTo>
                      <a:pt x="51435" y="158115"/>
                      <a:pt x="59563" y="167005"/>
                      <a:pt x="69977" y="173355"/>
                    </a:cubicBezTo>
                    <a:cubicBezTo>
                      <a:pt x="80391" y="179705"/>
                      <a:pt x="92202" y="183007"/>
                      <a:pt x="105283" y="183007"/>
                    </a:cubicBezTo>
                    <a:cubicBezTo>
                      <a:pt x="118364" y="183007"/>
                      <a:pt x="130048" y="179832"/>
                      <a:pt x="140335" y="173355"/>
                    </a:cubicBezTo>
                    <a:moveTo>
                      <a:pt x="51816" y="202311"/>
                    </a:moveTo>
                    <a:cubicBezTo>
                      <a:pt x="35814" y="192659"/>
                      <a:pt x="23114" y="179578"/>
                      <a:pt x="13843" y="162941"/>
                    </a:cubicBezTo>
                    <a:cubicBezTo>
                      <a:pt x="4572" y="146304"/>
                      <a:pt x="0" y="128143"/>
                      <a:pt x="0" y="108331"/>
                    </a:cubicBezTo>
                    <a:cubicBezTo>
                      <a:pt x="0" y="88519"/>
                      <a:pt x="4572" y="70358"/>
                      <a:pt x="13843" y="53721"/>
                    </a:cubicBezTo>
                    <a:cubicBezTo>
                      <a:pt x="23114" y="37084"/>
                      <a:pt x="35687" y="24003"/>
                      <a:pt x="51816" y="14478"/>
                    </a:cubicBezTo>
                    <a:cubicBezTo>
                      <a:pt x="67945" y="4953"/>
                      <a:pt x="85598" y="0"/>
                      <a:pt x="105156" y="0"/>
                    </a:cubicBezTo>
                    <a:cubicBezTo>
                      <a:pt x="124460" y="0"/>
                      <a:pt x="142113" y="4826"/>
                      <a:pt x="158115" y="14478"/>
                    </a:cubicBezTo>
                    <a:cubicBezTo>
                      <a:pt x="174117" y="24130"/>
                      <a:pt x="186817" y="37211"/>
                      <a:pt x="196215" y="53721"/>
                    </a:cubicBezTo>
                    <a:cubicBezTo>
                      <a:pt x="205613" y="70231"/>
                      <a:pt x="210185" y="88519"/>
                      <a:pt x="210185" y="108331"/>
                    </a:cubicBezTo>
                    <a:cubicBezTo>
                      <a:pt x="210185" y="128143"/>
                      <a:pt x="205486" y="146304"/>
                      <a:pt x="196215" y="162941"/>
                    </a:cubicBezTo>
                    <a:cubicBezTo>
                      <a:pt x="186944" y="179578"/>
                      <a:pt x="174117" y="192659"/>
                      <a:pt x="158115" y="202311"/>
                    </a:cubicBezTo>
                    <a:cubicBezTo>
                      <a:pt x="142113" y="211963"/>
                      <a:pt x="124460" y="216789"/>
                      <a:pt x="105156" y="216789"/>
                    </a:cubicBezTo>
                    <a:cubicBezTo>
                      <a:pt x="85598" y="216789"/>
                      <a:pt x="67818" y="211963"/>
                      <a:pt x="51816" y="202311"/>
                    </a:cubicBezTo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3"/>
              <p:cNvSpPr/>
              <p:nvPr/>
            </p:nvSpPr>
            <p:spPr>
              <a:xfrm>
                <a:off x="579120" y="63500"/>
                <a:ext cx="96520" cy="304165"/>
              </a:xfrm>
              <a:custGeom>
                <a:rect b="b" l="l" r="r" t="t"/>
                <a:pathLst>
                  <a:path extrusionOk="0" h="304165" w="96520">
                    <a:moveTo>
                      <a:pt x="15875" y="284861"/>
                    </a:moveTo>
                    <a:cubicBezTo>
                      <a:pt x="5334" y="272034"/>
                      <a:pt x="0" y="253492"/>
                      <a:pt x="0" y="229108"/>
                    </a:cubicBezTo>
                    <a:lnTo>
                      <a:pt x="0" y="0"/>
                    </a:lnTo>
                    <a:lnTo>
                      <a:pt x="36068" y="0"/>
                    </a:lnTo>
                    <a:lnTo>
                      <a:pt x="36068" y="231140"/>
                    </a:lnTo>
                    <a:cubicBezTo>
                      <a:pt x="36068" y="243967"/>
                      <a:pt x="38481" y="253746"/>
                      <a:pt x="43053" y="260477"/>
                    </a:cubicBezTo>
                    <a:lnTo>
                      <a:pt x="54483" y="270510"/>
                    </a:lnTo>
                    <a:cubicBezTo>
                      <a:pt x="68072" y="270510"/>
                      <a:pt x="72263" y="270002"/>
                      <a:pt x="75692" y="269113"/>
                    </a:cubicBezTo>
                    <a:lnTo>
                      <a:pt x="83058" y="266573"/>
                    </a:lnTo>
                    <a:lnTo>
                      <a:pt x="96520" y="294132"/>
                    </a:lnTo>
                    <a:cubicBezTo>
                      <a:pt x="85852" y="300863"/>
                      <a:pt x="74168" y="304165"/>
                      <a:pt x="61595" y="304165"/>
                    </a:cubicBezTo>
                    <a:cubicBezTo>
                      <a:pt x="41529" y="304165"/>
                      <a:pt x="26162" y="297815"/>
                      <a:pt x="15621" y="284861"/>
                    </a:cubicBezTo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3"/>
              <p:cNvSpPr/>
              <p:nvPr/>
            </p:nvSpPr>
            <p:spPr>
              <a:xfrm>
                <a:off x="692658" y="154178"/>
                <a:ext cx="178562" cy="213487"/>
              </a:xfrm>
              <a:custGeom>
                <a:rect b="b" l="l" r="r" t="t"/>
                <a:pathLst>
                  <a:path extrusionOk="0" h="213487" w="178562">
                    <a:moveTo>
                      <a:pt x="23495" y="186436"/>
                    </a:moveTo>
                    <a:cubicBezTo>
                      <a:pt x="7874" y="168402"/>
                      <a:pt x="0" y="144018"/>
                      <a:pt x="0" y="113157"/>
                    </a:cubicBezTo>
                    <a:lnTo>
                      <a:pt x="0" y="0"/>
                    </a:lnTo>
                    <a:lnTo>
                      <a:pt x="36068" y="0"/>
                    </a:lnTo>
                    <a:lnTo>
                      <a:pt x="36068" y="112776"/>
                    </a:lnTo>
                    <a:cubicBezTo>
                      <a:pt x="36068" y="134239"/>
                      <a:pt x="40640" y="150749"/>
                      <a:pt x="49911" y="162306"/>
                    </a:cubicBezTo>
                    <a:cubicBezTo>
                      <a:pt x="59182" y="173863"/>
                      <a:pt x="72009" y="179705"/>
                      <a:pt x="88646" y="179705"/>
                    </a:cubicBezTo>
                    <a:cubicBezTo>
                      <a:pt x="106299" y="179705"/>
                      <a:pt x="119634" y="173990"/>
                      <a:pt x="128778" y="162687"/>
                    </a:cubicBezTo>
                    <a:cubicBezTo>
                      <a:pt x="137922" y="151384"/>
                      <a:pt x="142367" y="134620"/>
                      <a:pt x="142367" y="112776"/>
                    </a:cubicBezTo>
                    <a:lnTo>
                      <a:pt x="142367" y="0"/>
                    </a:lnTo>
                    <a:lnTo>
                      <a:pt x="178562" y="0"/>
                    </a:lnTo>
                    <a:lnTo>
                      <a:pt x="178562" y="113157"/>
                    </a:lnTo>
                    <a:cubicBezTo>
                      <a:pt x="178562" y="133223"/>
                      <a:pt x="174879" y="150876"/>
                      <a:pt x="167513" y="165989"/>
                    </a:cubicBezTo>
                    <a:cubicBezTo>
                      <a:pt x="160147" y="181102"/>
                      <a:pt x="149733" y="192786"/>
                      <a:pt x="136271" y="201041"/>
                    </a:cubicBezTo>
                    <a:cubicBezTo>
                      <a:pt x="122809" y="209296"/>
                      <a:pt x="106934" y="213487"/>
                      <a:pt x="88773" y="213487"/>
                    </a:cubicBezTo>
                    <a:cubicBezTo>
                      <a:pt x="60960" y="213487"/>
                      <a:pt x="39243" y="204470"/>
                      <a:pt x="23622" y="186436"/>
                    </a:cubicBezTo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>
                <a:off x="927481" y="151003"/>
                <a:ext cx="183388" cy="213487"/>
              </a:xfrm>
              <a:custGeom>
                <a:rect b="b" l="l" r="r" t="t"/>
                <a:pathLst>
                  <a:path extrusionOk="0" h="213487" w="183388">
                    <a:moveTo>
                      <a:pt x="0" y="213487"/>
                    </a:moveTo>
                    <a:lnTo>
                      <a:pt x="0" y="3175"/>
                    </a:lnTo>
                    <a:lnTo>
                      <a:pt x="33655" y="3175"/>
                    </a:lnTo>
                    <a:lnTo>
                      <a:pt x="33655" y="38100"/>
                    </a:lnTo>
                    <a:cubicBezTo>
                      <a:pt x="40132" y="26670"/>
                      <a:pt x="48768" y="17399"/>
                      <a:pt x="59944" y="10414"/>
                    </a:cubicBezTo>
                    <a:cubicBezTo>
                      <a:pt x="71120" y="3429"/>
                      <a:pt x="84582" y="0"/>
                      <a:pt x="100711" y="0"/>
                    </a:cubicBezTo>
                    <a:cubicBezTo>
                      <a:pt x="127508" y="0"/>
                      <a:pt x="147955" y="9271"/>
                      <a:pt x="162179" y="27686"/>
                    </a:cubicBezTo>
                    <a:cubicBezTo>
                      <a:pt x="176403" y="46101"/>
                      <a:pt x="183388" y="70612"/>
                      <a:pt x="183388" y="101092"/>
                    </a:cubicBezTo>
                    <a:lnTo>
                      <a:pt x="183388" y="213487"/>
                    </a:lnTo>
                    <a:lnTo>
                      <a:pt x="147193" y="213487"/>
                    </a:lnTo>
                    <a:lnTo>
                      <a:pt x="147193" y="101473"/>
                    </a:lnTo>
                    <a:cubicBezTo>
                      <a:pt x="147193" y="79502"/>
                      <a:pt x="142748" y="62738"/>
                      <a:pt x="133731" y="51054"/>
                    </a:cubicBezTo>
                    <a:cubicBezTo>
                      <a:pt x="124714" y="39370"/>
                      <a:pt x="111760" y="33528"/>
                      <a:pt x="94615" y="33528"/>
                    </a:cubicBezTo>
                    <a:cubicBezTo>
                      <a:pt x="76962" y="33528"/>
                      <a:pt x="62738" y="39497"/>
                      <a:pt x="52070" y="51435"/>
                    </a:cubicBezTo>
                    <a:cubicBezTo>
                      <a:pt x="41402" y="63373"/>
                      <a:pt x="36068" y="78994"/>
                      <a:pt x="36068" y="98171"/>
                    </a:cubicBezTo>
                    <a:lnTo>
                      <a:pt x="36068" y="213487"/>
                    </a:lnTo>
                    <a:close/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3"/>
              <p:cNvSpPr/>
              <p:nvPr/>
            </p:nvSpPr>
            <p:spPr>
              <a:xfrm>
                <a:off x="1140968" y="91567"/>
                <a:ext cx="156845" cy="276098"/>
              </a:xfrm>
              <a:custGeom>
                <a:rect b="b" l="l" r="r" t="t"/>
                <a:pathLst>
                  <a:path extrusionOk="0" h="276098" w="156845">
                    <a:moveTo>
                      <a:pt x="62103" y="254635"/>
                    </a:moveTo>
                    <a:cubicBezTo>
                      <a:pt x="49530" y="240284"/>
                      <a:pt x="43180" y="218694"/>
                      <a:pt x="43180" y="189865"/>
                    </a:cubicBezTo>
                    <a:lnTo>
                      <a:pt x="43180" y="95504"/>
                    </a:lnTo>
                    <a:lnTo>
                      <a:pt x="0" y="95504"/>
                    </a:lnTo>
                    <a:lnTo>
                      <a:pt x="0" y="62611"/>
                    </a:lnTo>
                    <a:lnTo>
                      <a:pt x="43307" y="62611"/>
                    </a:lnTo>
                    <a:lnTo>
                      <a:pt x="43307" y="0"/>
                    </a:lnTo>
                    <a:lnTo>
                      <a:pt x="79375" y="0"/>
                    </a:lnTo>
                    <a:lnTo>
                      <a:pt x="79375" y="62611"/>
                    </a:lnTo>
                    <a:lnTo>
                      <a:pt x="152781" y="62611"/>
                    </a:lnTo>
                    <a:lnTo>
                      <a:pt x="148717" y="95504"/>
                    </a:lnTo>
                    <a:lnTo>
                      <a:pt x="79375" y="95504"/>
                    </a:lnTo>
                    <a:lnTo>
                      <a:pt x="79375" y="189357"/>
                    </a:lnTo>
                    <a:cubicBezTo>
                      <a:pt x="79375" y="224663"/>
                      <a:pt x="91567" y="242316"/>
                      <a:pt x="115951" y="242316"/>
                    </a:cubicBezTo>
                    <a:lnTo>
                      <a:pt x="148082" y="234696"/>
                    </a:lnTo>
                    <a:lnTo>
                      <a:pt x="156845" y="264033"/>
                    </a:lnTo>
                    <a:cubicBezTo>
                      <a:pt x="146177" y="272034"/>
                      <a:pt x="131826" y="276098"/>
                      <a:pt x="113919" y="276098"/>
                    </a:cubicBezTo>
                    <a:cubicBezTo>
                      <a:pt x="91948" y="276098"/>
                      <a:pt x="74676" y="268986"/>
                      <a:pt x="62103" y="254635"/>
                    </a:cubicBezTo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>
                <a:off x="1322959" y="150749"/>
                <a:ext cx="167513" cy="216789"/>
              </a:xfrm>
              <a:custGeom>
                <a:rect b="b" l="l" r="r" t="t"/>
                <a:pathLst>
                  <a:path extrusionOk="0" h="216789" w="167513">
                    <a:moveTo>
                      <a:pt x="99060" y="178435"/>
                    </a:moveTo>
                    <a:lnTo>
                      <a:pt x="123317" y="155575"/>
                    </a:lnTo>
                    <a:cubicBezTo>
                      <a:pt x="129540" y="145923"/>
                      <a:pt x="132588" y="135636"/>
                      <a:pt x="132588" y="124714"/>
                    </a:cubicBezTo>
                    <a:lnTo>
                      <a:pt x="132588" y="108204"/>
                    </a:lnTo>
                    <a:cubicBezTo>
                      <a:pt x="109093" y="113284"/>
                      <a:pt x="90424" y="118237"/>
                      <a:pt x="76581" y="122936"/>
                    </a:cubicBezTo>
                    <a:cubicBezTo>
                      <a:pt x="62738" y="127635"/>
                      <a:pt x="52451" y="132842"/>
                      <a:pt x="45720" y="138811"/>
                    </a:cubicBezTo>
                    <a:lnTo>
                      <a:pt x="35433" y="151638"/>
                    </a:lnTo>
                    <a:cubicBezTo>
                      <a:pt x="35433" y="167640"/>
                      <a:pt x="38227" y="174244"/>
                      <a:pt x="43688" y="179324"/>
                    </a:cubicBezTo>
                    <a:lnTo>
                      <a:pt x="57150" y="186944"/>
                    </a:lnTo>
                    <a:cubicBezTo>
                      <a:pt x="78613" y="186944"/>
                      <a:pt x="89027" y="184150"/>
                      <a:pt x="99060" y="178562"/>
                    </a:cubicBezTo>
                    <a:moveTo>
                      <a:pt x="145796" y="22606"/>
                    </a:moveTo>
                    <a:cubicBezTo>
                      <a:pt x="160274" y="37465"/>
                      <a:pt x="167513" y="58547"/>
                      <a:pt x="167513" y="85852"/>
                    </a:cubicBezTo>
                    <a:lnTo>
                      <a:pt x="167513" y="213741"/>
                    </a:lnTo>
                    <a:lnTo>
                      <a:pt x="133731" y="213741"/>
                    </a:lnTo>
                    <a:lnTo>
                      <a:pt x="133731" y="179197"/>
                    </a:lnTo>
                    <a:cubicBezTo>
                      <a:pt x="126746" y="190119"/>
                      <a:pt x="117221" y="199263"/>
                      <a:pt x="105029" y="206248"/>
                    </a:cubicBezTo>
                    <a:cubicBezTo>
                      <a:pt x="92837" y="213233"/>
                      <a:pt x="78359" y="216789"/>
                      <a:pt x="61468" y="216789"/>
                    </a:cubicBezTo>
                    <a:cubicBezTo>
                      <a:pt x="43561" y="216789"/>
                      <a:pt x="28829" y="211963"/>
                      <a:pt x="17272" y="202184"/>
                    </a:cubicBezTo>
                    <a:cubicBezTo>
                      <a:pt x="5715" y="192405"/>
                      <a:pt x="0" y="179705"/>
                      <a:pt x="0" y="163830"/>
                    </a:cubicBezTo>
                    <a:cubicBezTo>
                      <a:pt x="0" y="148336"/>
                      <a:pt x="4318" y="135636"/>
                      <a:pt x="12827" y="125730"/>
                    </a:cubicBezTo>
                    <a:cubicBezTo>
                      <a:pt x="21336" y="115824"/>
                      <a:pt x="35052" y="107442"/>
                      <a:pt x="53721" y="100457"/>
                    </a:cubicBezTo>
                    <a:cubicBezTo>
                      <a:pt x="72390" y="93472"/>
                      <a:pt x="98679" y="86614"/>
                      <a:pt x="132334" y="80010"/>
                    </a:cubicBezTo>
                    <a:cubicBezTo>
                      <a:pt x="132334" y="65024"/>
                      <a:pt x="128270" y="53467"/>
                      <a:pt x="120142" y="45466"/>
                    </a:cubicBezTo>
                    <a:cubicBezTo>
                      <a:pt x="112014" y="37465"/>
                      <a:pt x="99695" y="33401"/>
                      <a:pt x="83439" y="33401"/>
                    </a:cubicBezTo>
                    <a:cubicBezTo>
                      <a:pt x="60452" y="33401"/>
                      <a:pt x="38100" y="39624"/>
                      <a:pt x="16383" y="52197"/>
                    </a:cubicBezTo>
                    <a:lnTo>
                      <a:pt x="8001" y="21336"/>
                    </a:lnTo>
                    <a:cubicBezTo>
                      <a:pt x="33655" y="7112"/>
                      <a:pt x="59309" y="0"/>
                      <a:pt x="85090" y="0"/>
                    </a:cubicBezTo>
                    <a:cubicBezTo>
                      <a:pt x="110998" y="0"/>
                      <a:pt x="131191" y="7366"/>
                      <a:pt x="145669" y="22225"/>
                    </a:cubicBezTo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>
                <a:off x="1546225" y="152273"/>
                <a:ext cx="120142" cy="212344"/>
              </a:xfrm>
              <a:custGeom>
                <a:rect b="b" l="l" r="r" t="t"/>
                <a:pathLst>
                  <a:path extrusionOk="0" h="212344" w="120142">
                    <a:moveTo>
                      <a:pt x="0" y="212217"/>
                    </a:moveTo>
                    <a:lnTo>
                      <a:pt x="0" y="1905"/>
                    </a:lnTo>
                    <a:lnTo>
                      <a:pt x="33655" y="1905"/>
                    </a:lnTo>
                    <a:lnTo>
                      <a:pt x="33655" y="36449"/>
                    </a:lnTo>
                    <a:cubicBezTo>
                      <a:pt x="39497" y="26035"/>
                      <a:pt x="48260" y="17272"/>
                      <a:pt x="59944" y="10414"/>
                    </a:cubicBezTo>
                    <a:cubicBezTo>
                      <a:pt x="71628" y="3556"/>
                      <a:pt x="85471" y="0"/>
                      <a:pt x="101473" y="0"/>
                    </a:cubicBezTo>
                    <a:lnTo>
                      <a:pt x="108077" y="254"/>
                    </a:lnTo>
                    <a:lnTo>
                      <a:pt x="120142" y="1651"/>
                    </a:lnTo>
                    <a:lnTo>
                      <a:pt x="116713" y="36957"/>
                    </a:lnTo>
                    <a:cubicBezTo>
                      <a:pt x="109220" y="35052"/>
                      <a:pt x="102235" y="34163"/>
                      <a:pt x="95885" y="34163"/>
                    </a:cubicBezTo>
                    <a:lnTo>
                      <a:pt x="66548" y="41402"/>
                    </a:lnTo>
                    <a:cubicBezTo>
                      <a:pt x="57404" y="46228"/>
                      <a:pt x="50038" y="53340"/>
                      <a:pt x="44450" y="62865"/>
                    </a:cubicBezTo>
                    <a:cubicBezTo>
                      <a:pt x="38862" y="72390"/>
                      <a:pt x="36068" y="83693"/>
                      <a:pt x="36068" y="96774"/>
                    </a:cubicBezTo>
                    <a:lnTo>
                      <a:pt x="36068" y="212344"/>
                    </a:lnTo>
                    <a:close/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>
                <a:off x="1704340" y="70358"/>
                <a:ext cx="49022" cy="294132"/>
              </a:xfrm>
              <a:custGeom>
                <a:rect b="b" l="l" r="r" t="t"/>
                <a:pathLst>
                  <a:path extrusionOk="0" h="294132" w="49022">
                    <a:moveTo>
                      <a:pt x="42545" y="294132"/>
                    </a:moveTo>
                    <a:lnTo>
                      <a:pt x="6350" y="294132"/>
                    </a:lnTo>
                    <a:lnTo>
                      <a:pt x="6350" y="83820"/>
                    </a:lnTo>
                    <a:lnTo>
                      <a:pt x="42418" y="83820"/>
                    </a:lnTo>
                    <a:close/>
                    <a:moveTo>
                      <a:pt x="6985" y="42926"/>
                    </a:moveTo>
                    <a:lnTo>
                      <a:pt x="0" y="32258"/>
                    </a:lnTo>
                    <a:cubicBezTo>
                      <a:pt x="0" y="18288"/>
                      <a:pt x="2286" y="12446"/>
                      <a:pt x="6985" y="7366"/>
                    </a:cubicBezTo>
                    <a:lnTo>
                      <a:pt x="17526" y="0"/>
                    </a:lnTo>
                    <a:cubicBezTo>
                      <a:pt x="31750" y="0"/>
                      <a:pt x="37592" y="2413"/>
                      <a:pt x="42164" y="6985"/>
                    </a:cubicBezTo>
                    <a:lnTo>
                      <a:pt x="49022" y="17653"/>
                    </a:lnTo>
                    <a:cubicBezTo>
                      <a:pt x="49022" y="32131"/>
                      <a:pt x="46736" y="38100"/>
                      <a:pt x="42164" y="42926"/>
                    </a:cubicBezTo>
                    <a:lnTo>
                      <a:pt x="31750" y="50165"/>
                    </a:lnTo>
                    <a:cubicBezTo>
                      <a:pt x="17526" y="50165"/>
                      <a:pt x="11811" y="47752"/>
                      <a:pt x="7112" y="42926"/>
                    </a:cubicBezTo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>
                <a:off x="1793748" y="150749"/>
                <a:ext cx="167386" cy="216789"/>
              </a:xfrm>
              <a:custGeom>
                <a:rect b="b" l="l" r="r" t="t"/>
                <a:pathLst>
                  <a:path extrusionOk="0" h="216789" w="167386">
                    <a:moveTo>
                      <a:pt x="98933" y="178435"/>
                    </a:moveTo>
                    <a:lnTo>
                      <a:pt x="123190" y="155575"/>
                    </a:lnTo>
                    <a:cubicBezTo>
                      <a:pt x="129286" y="145923"/>
                      <a:pt x="132461" y="135636"/>
                      <a:pt x="132461" y="124714"/>
                    </a:cubicBezTo>
                    <a:lnTo>
                      <a:pt x="132461" y="108204"/>
                    </a:lnTo>
                    <a:cubicBezTo>
                      <a:pt x="108966" y="113284"/>
                      <a:pt x="90297" y="118237"/>
                      <a:pt x="76454" y="122936"/>
                    </a:cubicBezTo>
                    <a:cubicBezTo>
                      <a:pt x="62611" y="127635"/>
                      <a:pt x="52324" y="132842"/>
                      <a:pt x="45593" y="138811"/>
                    </a:cubicBezTo>
                    <a:lnTo>
                      <a:pt x="35306" y="151638"/>
                    </a:lnTo>
                    <a:cubicBezTo>
                      <a:pt x="35306" y="167640"/>
                      <a:pt x="38100" y="174244"/>
                      <a:pt x="43561" y="179324"/>
                    </a:cubicBezTo>
                    <a:lnTo>
                      <a:pt x="57023" y="186944"/>
                    </a:lnTo>
                    <a:cubicBezTo>
                      <a:pt x="78486" y="186944"/>
                      <a:pt x="88900" y="184150"/>
                      <a:pt x="98933" y="178562"/>
                    </a:cubicBezTo>
                    <a:moveTo>
                      <a:pt x="145669" y="22606"/>
                    </a:moveTo>
                    <a:cubicBezTo>
                      <a:pt x="160147" y="37465"/>
                      <a:pt x="167386" y="58547"/>
                      <a:pt x="167386" y="85852"/>
                    </a:cubicBezTo>
                    <a:lnTo>
                      <a:pt x="167386" y="213741"/>
                    </a:lnTo>
                    <a:lnTo>
                      <a:pt x="133731" y="213741"/>
                    </a:lnTo>
                    <a:lnTo>
                      <a:pt x="133731" y="179197"/>
                    </a:lnTo>
                    <a:cubicBezTo>
                      <a:pt x="126746" y="190119"/>
                      <a:pt x="117221" y="199263"/>
                      <a:pt x="105029" y="206248"/>
                    </a:cubicBezTo>
                    <a:cubicBezTo>
                      <a:pt x="92837" y="213233"/>
                      <a:pt x="78359" y="216789"/>
                      <a:pt x="61468" y="216789"/>
                    </a:cubicBezTo>
                    <a:cubicBezTo>
                      <a:pt x="43561" y="216789"/>
                      <a:pt x="28829" y="211963"/>
                      <a:pt x="17272" y="202184"/>
                    </a:cubicBezTo>
                    <a:cubicBezTo>
                      <a:pt x="5715" y="192405"/>
                      <a:pt x="0" y="179705"/>
                      <a:pt x="0" y="163830"/>
                    </a:cubicBezTo>
                    <a:cubicBezTo>
                      <a:pt x="0" y="148336"/>
                      <a:pt x="4318" y="135636"/>
                      <a:pt x="12827" y="125730"/>
                    </a:cubicBezTo>
                    <a:cubicBezTo>
                      <a:pt x="21336" y="115824"/>
                      <a:pt x="35052" y="107442"/>
                      <a:pt x="53721" y="100457"/>
                    </a:cubicBezTo>
                    <a:cubicBezTo>
                      <a:pt x="72390" y="93472"/>
                      <a:pt x="98679" y="86614"/>
                      <a:pt x="132334" y="80010"/>
                    </a:cubicBezTo>
                    <a:cubicBezTo>
                      <a:pt x="132334" y="65024"/>
                      <a:pt x="128270" y="53467"/>
                      <a:pt x="120142" y="45466"/>
                    </a:cubicBezTo>
                    <a:cubicBezTo>
                      <a:pt x="112014" y="37465"/>
                      <a:pt x="99695" y="33401"/>
                      <a:pt x="83439" y="33401"/>
                    </a:cubicBezTo>
                    <a:cubicBezTo>
                      <a:pt x="60452" y="33401"/>
                      <a:pt x="38100" y="39624"/>
                      <a:pt x="16383" y="52197"/>
                    </a:cubicBezTo>
                    <a:lnTo>
                      <a:pt x="8001" y="21336"/>
                    </a:lnTo>
                    <a:cubicBezTo>
                      <a:pt x="33655" y="7112"/>
                      <a:pt x="59309" y="0"/>
                      <a:pt x="85090" y="0"/>
                    </a:cubicBezTo>
                    <a:cubicBezTo>
                      <a:pt x="110998" y="0"/>
                      <a:pt x="131191" y="7366"/>
                      <a:pt x="145669" y="22225"/>
                    </a:cubicBezTo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3"/>
              <p:cNvSpPr/>
              <p:nvPr/>
            </p:nvSpPr>
            <p:spPr>
              <a:xfrm>
                <a:off x="2004949" y="63500"/>
                <a:ext cx="203073" cy="304165"/>
              </a:xfrm>
              <a:custGeom>
                <a:rect b="b" l="l" r="r" t="t"/>
                <a:pathLst>
                  <a:path extrusionOk="0" h="304165" w="203073">
                    <a:moveTo>
                      <a:pt x="148209" y="251841"/>
                    </a:moveTo>
                    <a:cubicBezTo>
                      <a:pt x="160655" y="239395"/>
                      <a:pt x="166878" y="222123"/>
                      <a:pt x="166878" y="199898"/>
                    </a:cubicBezTo>
                    <a:lnTo>
                      <a:pt x="166878" y="193548"/>
                    </a:lnTo>
                    <a:cubicBezTo>
                      <a:pt x="166878" y="171323"/>
                      <a:pt x="160655" y="153797"/>
                      <a:pt x="148209" y="140716"/>
                    </a:cubicBezTo>
                    <a:cubicBezTo>
                      <a:pt x="135763" y="127635"/>
                      <a:pt x="119634" y="121285"/>
                      <a:pt x="99822" y="121285"/>
                    </a:cubicBezTo>
                    <a:cubicBezTo>
                      <a:pt x="88392" y="121285"/>
                      <a:pt x="77851" y="124206"/>
                      <a:pt x="68326" y="129921"/>
                    </a:cubicBezTo>
                    <a:cubicBezTo>
                      <a:pt x="58801" y="135636"/>
                      <a:pt x="51181" y="144272"/>
                      <a:pt x="45466" y="155575"/>
                    </a:cubicBezTo>
                    <a:cubicBezTo>
                      <a:pt x="39751" y="166878"/>
                      <a:pt x="36830" y="180721"/>
                      <a:pt x="36830" y="196723"/>
                    </a:cubicBezTo>
                    <a:cubicBezTo>
                      <a:pt x="36830" y="212725"/>
                      <a:pt x="39751" y="226314"/>
                      <a:pt x="45466" y="237490"/>
                    </a:cubicBezTo>
                    <a:cubicBezTo>
                      <a:pt x="51181" y="248666"/>
                      <a:pt x="58801" y="256921"/>
                      <a:pt x="68326" y="262382"/>
                    </a:cubicBezTo>
                    <a:lnTo>
                      <a:pt x="99822" y="270637"/>
                    </a:lnTo>
                    <a:cubicBezTo>
                      <a:pt x="119634" y="270637"/>
                      <a:pt x="135763" y="264414"/>
                      <a:pt x="148209" y="251968"/>
                    </a:cubicBezTo>
                    <a:moveTo>
                      <a:pt x="47117" y="290830"/>
                    </a:moveTo>
                    <a:cubicBezTo>
                      <a:pt x="32512" y="281813"/>
                      <a:pt x="21082" y="269240"/>
                      <a:pt x="12573" y="253111"/>
                    </a:cubicBezTo>
                    <a:cubicBezTo>
                      <a:pt x="4064" y="236982"/>
                      <a:pt x="0" y="218440"/>
                      <a:pt x="0" y="197485"/>
                    </a:cubicBezTo>
                    <a:cubicBezTo>
                      <a:pt x="0" y="176403"/>
                      <a:pt x="4191" y="157480"/>
                      <a:pt x="12446" y="140843"/>
                    </a:cubicBezTo>
                    <a:cubicBezTo>
                      <a:pt x="20701" y="124206"/>
                      <a:pt x="32258" y="111252"/>
                      <a:pt x="46990" y="101981"/>
                    </a:cubicBezTo>
                    <a:cubicBezTo>
                      <a:pt x="61722" y="92710"/>
                      <a:pt x="77978" y="87884"/>
                      <a:pt x="96012" y="87884"/>
                    </a:cubicBezTo>
                    <a:cubicBezTo>
                      <a:pt x="111506" y="87884"/>
                      <a:pt x="125476" y="91059"/>
                      <a:pt x="137668" y="97282"/>
                    </a:cubicBezTo>
                    <a:cubicBezTo>
                      <a:pt x="149860" y="103505"/>
                      <a:pt x="159766" y="111633"/>
                      <a:pt x="167005" y="121539"/>
                    </a:cubicBezTo>
                    <a:lnTo>
                      <a:pt x="167005" y="0"/>
                    </a:lnTo>
                    <a:lnTo>
                      <a:pt x="203073" y="0"/>
                    </a:lnTo>
                    <a:lnTo>
                      <a:pt x="203073" y="300990"/>
                    </a:lnTo>
                    <a:lnTo>
                      <a:pt x="168910" y="300990"/>
                    </a:lnTo>
                    <a:lnTo>
                      <a:pt x="168910" y="264414"/>
                    </a:lnTo>
                    <a:cubicBezTo>
                      <a:pt x="162433" y="275844"/>
                      <a:pt x="153035" y="285369"/>
                      <a:pt x="140589" y="292862"/>
                    </a:cubicBezTo>
                    <a:cubicBezTo>
                      <a:pt x="128143" y="300355"/>
                      <a:pt x="113538" y="304165"/>
                      <a:pt x="96647" y="304165"/>
                    </a:cubicBezTo>
                    <a:cubicBezTo>
                      <a:pt x="78232" y="304165"/>
                      <a:pt x="61595" y="299720"/>
                      <a:pt x="47117" y="290703"/>
                    </a:cubicBezTo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13"/>
              <p:cNvSpPr/>
              <p:nvPr/>
            </p:nvSpPr>
            <p:spPr>
              <a:xfrm>
                <a:off x="2256028" y="151003"/>
                <a:ext cx="210185" cy="216789"/>
              </a:xfrm>
              <a:custGeom>
                <a:rect b="b" l="l" r="r" t="t"/>
                <a:pathLst>
                  <a:path extrusionOk="0" h="216789" w="210185">
                    <a:moveTo>
                      <a:pt x="140208" y="173355"/>
                    </a:moveTo>
                    <a:cubicBezTo>
                      <a:pt x="150495" y="167005"/>
                      <a:pt x="158496" y="157988"/>
                      <a:pt x="164338" y="146685"/>
                    </a:cubicBezTo>
                    <a:cubicBezTo>
                      <a:pt x="170180" y="135382"/>
                      <a:pt x="172974" y="122555"/>
                      <a:pt x="172974" y="108331"/>
                    </a:cubicBezTo>
                    <a:cubicBezTo>
                      <a:pt x="172974" y="94107"/>
                      <a:pt x="170053" y="81407"/>
                      <a:pt x="164338" y="69977"/>
                    </a:cubicBezTo>
                    <a:cubicBezTo>
                      <a:pt x="158623" y="58547"/>
                      <a:pt x="150622" y="49657"/>
                      <a:pt x="140208" y="43307"/>
                    </a:cubicBezTo>
                    <a:cubicBezTo>
                      <a:pt x="129794" y="36957"/>
                      <a:pt x="118237" y="33655"/>
                      <a:pt x="105156" y="33655"/>
                    </a:cubicBezTo>
                    <a:cubicBezTo>
                      <a:pt x="92075" y="33655"/>
                      <a:pt x="80264" y="36830"/>
                      <a:pt x="69850" y="43307"/>
                    </a:cubicBezTo>
                    <a:cubicBezTo>
                      <a:pt x="59436" y="49784"/>
                      <a:pt x="51308" y="58674"/>
                      <a:pt x="45593" y="69977"/>
                    </a:cubicBezTo>
                    <a:cubicBezTo>
                      <a:pt x="39878" y="81280"/>
                      <a:pt x="36957" y="94107"/>
                      <a:pt x="36957" y="108331"/>
                    </a:cubicBezTo>
                    <a:cubicBezTo>
                      <a:pt x="36957" y="122555"/>
                      <a:pt x="39878" y="135255"/>
                      <a:pt x="45593" y="146685"/>
                    </a:cubicBezTo>
                    <a:cubicBezTo>
                      <a:pt x="51308" y="158115"/>
                      <a:pt x="59436" y="167005"/>
                      <a:pt x="69850" y="173355"/>
                    </a:cubicBezTo>
                    <a:cubicBezTo>
                      <a:pt x="80264" y="179705"/>
                      <a:pt x="92075" y="183007"/>
                      <a:pt x="105156" y="183007"/>
                    </a:cubicBezTo>
                    <a:cubicBezTo>
                      <a:pt x="118237" y="183007"/>
                      <a:pt x="129921" y="179832"/>
                      <a:pt x="140208" y="173355"/>
                    </a:cubicBezTo>
                    <a:moveTo>
                      <a:pt x="51689" y="202311"/>
                    </a:moveTo>
                    <a:cubicBezTo>
                      <a:pt x="35687" y="192659"/>
                      <a:pt x="22987" y="179578"/>
                      <a:pt x="13843" y="162941"/>
                    </a:cubicBezTo>
                    <a:cubicBezTo>
                      <a:pt x="4699" y="146304"/>
                      <a:pt x="0" y="128143"/>
                      <a:pt x="0" y="108331"/>
                    </a:cubicBezTo>
                    <a:cubicBezTo>
                      <a:pt x="0" y="88519"/>
                      <a:pt x="4572" y="70358"/>
                      <a:pt x="13843" y="53721"/>
                    </a:cubicBezTo>
                    <a:cubicBezTo>
                      <a:pt x="23114" y="37084"/>
                      <a:pt x="35687" y="24003"/>
                      <a:pt x="51689" y="14478"/>
                    </a:cubicBezTo>
                    <a:cubicBezTo>
                      <a:pt x="67691" y="4953"/>
                      <a:pt x="85598" y="0"/>
                      <a:pt x="105029" y="0"/>
                    </a:cubicBezTo>
                    <a:cubicBezTo>
                      <a:pt x="124333" y="0"/>
                      <a:pt x="141986" y="4826"/>
                      <a:pt x="157988" y="14478"/>
                    </a:cubicBezTo>
                    <a:cubicBezTo>
                      <a:pt x="173990" y="24130"/>
                      <a:pt x="186690" y="37211"/>
                      <a:pt x="196088" y="53721"/>
                    </a:cubicBezTo>
                    <a:cubicBezTo>
                      <a:pt x="205486" y="70231"/>
                      <a:pt x="210185" y="88519"/>
                      <a:pt x="210185" y="108331"/>
                    </a:cubicBezTo>
                    <a:cubicBezTo>
                      <a:pt x="210185" y="128143"/>
                      <a:pt x="205486" y="146304"/>
                      <a:pt x="196088" y="162941"/>
                    </a:cubicBezTo>
                    <a:cubicBezTo>
                      <a:pt x="186690" y="179578"/>
                      <a:pt x="173990" y="192659"/>
                      <a:pt x="157988" y="202311"/>
                    </a:cubicBezTo>
                    <a:cubicBezTo>
                      <a:pt x="141986" y="211963"/>
                      <a:pt x="124333" y="216789"/>
                      <a:pt x="105029" y="216789"/>
                    </a:cubicBezTo>
                    <a:cubicBezTo>
                      <a:pt x="85471" y="216789"/>
                      <a:pt x="67691" y="211963"/>
                      <a:pt x="51689" y="202311"/>
                    </a:cubicBezTo>
                  </a:path>
                </a:pathLst>
              </a:custGeom>
              <a:solidFill>
                <a:srgbClr val="3333B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1" name="Google Shape;331;p13"/>
            <p:cNvSpPr/>
            <p:nvPr/>
          </p:nvSpPr>
          <p:spPr>
            <a:xfrm>
              <a:off x="8964860" y="0"/>
              <a:ext cx="1186799" cy="1186630"/>
            </a:xfrm>
            <a:custGeom>
              <a:rect b="b" l="l" r="r" t="t"/>
              <a:pathLst>
                <a:path extrusionOk="0" h="1186630" w="1186799">
                  <a:moveTo>
                    <a:pt x="0" y="0"/>
                  </a:moveTo>
                  <a:lnTo>
                    <a:pt x="1186800" y="0"/>
                  </a:lnTo>
                  <a:lnTo>
                    <a:pt x="1186800" y="1186630"/>
                  </a:lnTo>
                  <a:lnTo>
                    <a:pt x="0" y="11866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2" name="Google Shape;332;p13" title="SLIDES ENEF (3).png"/>
          <p:cNvPicPr preferRelativeResize="0"/>
          <p:nvPr/>
        </p:nvPicPr>
        <p:blipFill rotWithShape="1">
          <a:blip r:embed="rId5">
            <a:alphaModFix/>
          </a:blip>
          <a:srcRect b="45873" l="0" r="66536" t="13512"/>
          <a:stretch/>
        </p:blipFill>
        <p:spPr>
          <a:xfrm rot="10800000">
            <a:off x="2" y="7321926"/>
            <a:ext cx="4557874" cy="311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3" title="SLIDES ENEF (3).png"/>
          <p:cNvPicPr preferRelativeResize="0"/>
          <p:nvPr/>
        </p:nvPicPr>
        <p:blipFill rotWithShape="1">
          <a:blip r:embed="rId5">
            <a:alphaModFix/>
          </a:blip>
          <a:srcRect b="45873" l="0" r="60076" t="13512"/>
          <a:stretch/>
        </p:blipFill>
        <p:spPr>
          <a:xfrm>
            <a:off x="12850376" y="0"/>
            <a:ext cx="5437627" cy="311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3"/>
          <p:cNvPicPr preferRelativeResize="0"/>
          <p:nvPr/>
        </p:nvPicPr>
        <p:blipFill rotWithShape="1">
          <a:blip r:embed="rId6">
            <a:alphaModFix/>
          </a:blip>
          <a:srcRect b="15375" l="37082" r="36903" t="72048"/>
          <a:stretch/>
        </p:blipFill>
        <p:spPr>
          <a:xfrm>
            <a:off x="7612600" y="8218450"/>
            <a:ext cx="3062798" cy="83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E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5391987" y="813946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5568240" y="7628769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" name="Google Shape;100;p2"/>
          <p:cNvGrpSpPr/>
          <p:nvPr/>
        </p:nvGrpSpPr>
        <p:grpSpPr>
          <a:xfrm>
            <a:off x="0" y="-340805"/>
            <a:ext cx="4028468" cy="10635932"/>
            <a:chOff x="0" y="0"/>
            <a:chExt cx="5371290" cy="14181242"/>
          </a:xfrm>
        </p:grpSpPr>
        <p:sp>
          <p:nvSpPr>
            <p:cNvPr id="101" name="Google Shape;101;p2"/>
            <p:cNvSpPr/>
            <p:nvPr/>
          </p:nvSpPr>
          <p:spPr>
            <a:xfrm>
              <a:off x="0" y="0"/>
              <a:ext cx="5371290" cy="7065075"/>
            </a:xfrm>
            <a:custGeom>
              <a:rect b="b" l="l" r="r" t="t"/>
              <a:pathLst>
                <a:path extrusionOk="0" h="7065075" w="5371290">
                  <a:moveTo>
                    <a:pt x="0" y="0"/>
                  </a:moveTo>
                  <a:lnTo>
                    <a:pt x="5371290" y="0"/>
                  </a:lnTo>
                  <a:lnTo>
                    <a:pt x="5371290" y="7065075"/>
                  </a:lnTo>
                  <a:lnTo>
                    <a:pt x="0" y="70650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31533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0" y="7312407"/>
              <a:ext cx="5222097" cy="6868835"/>
            </a:xfrm>
            <a:custGeom>
              <a:rect b="b" l="l" r="r" t="t"/>
              <a:pathLst>
                <a:path extrusionOk="0" h="6868835" w="5222097">
                  <a:moveTo>
                    <a:pt x="0" y="0"/>
                  </a:moveTo>
                  <a:lnTo>
                    <a:pt x="5222097" y="0"/>
                  </a:lnTo>
                  <a:lnTo>
                    <a:pt x="5222097" y="6868835"/>
                  </a:lnTo>
                  <a:lnTo>
                    <a:pt x="0" y="68688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31533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2"/>
          <p:cNvGrpSpPr/>
          <p:nvPr/>
        </p:nvGrpSpPr>
        <p:grpSpPr>
          <a:xfrm>
            <a:off x="-513500" y="9911850"/>
            <a:ext cx="19093988" cy="446343"/>
            <a:chOff x="0" y="-47625"/>
            <a:chExt cx="5028869" cy="117555"/>
          </a:xfrm>
        </p:grpSpPr>
        <p:sp>
          <p:nvSpPr>
            <p:cNvPr id="104" name="Google Shape;104;p2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0" y="-47625"/>
              <a:ext cx="5028869" cy="117555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6" name="Google Shape;106;p2" title="SLIDES ENEF (5).png"/>
          <p:cNvPicPr preferRelativeResize="0"/>
          <p:nvPr/>
        </p:nvPicPr>
        <p:blipFill rotWithShape="1">
          <a:blip r:embed="rId6">
            <a:alphaModFix/>
          </a:blip>
          <a:srcRect b="10047" l="15868" r="37363" t="10270"/>
          <a:stretch/>
        </p:blipFill>
        <p:spPr>
          <a:xfrm>
            <a:off x="485900" y="1548875"/>
            <a:ext cx="7636800" cy="7318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8817475" y="2824225"/>
            <a:ext cx="8265300" cy="17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500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O que é Educação Financeira?</a:t>
            </a:r>
            <a:endParaRPr sz="5500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08" name="Google Shape;108;p2"/>
          <p:cNvCxnSpPr/>
          <p:nvPr/>
        </p:nvCxnSpPr>
        <p:spPr>
          <a:xfrm>
            <a:off x="8817474" y="4823043"/>
            <a:ext cx="4056600" cy="0"/>
          </a:xfrm>
          <a:prstGeom prst="straightConnector1">
            <a:avLst/>
          </a:prstGeom>
          <a:noFill/>
          <a:ln cap="flat" cmpd="sng" w="38100">
            <a:solidFill>
              <a:srgbClr val="00EBD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E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5391987" y="813946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5568240" y="7628769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" name="Google Shape;116;p3"/>
          <p:cNvGrpSpPr/>
          <p:nvPr/>
        </p:nvGrpSpPr>
        <p:grpSpPr>
          <a:xfrm>
            <a:off x="0" y="-340805"/>
            <a:ext cx="4028468" cy="10635932"/>
            <a:chOff x="0" y="0"/>
            <a:chExt cx="5371290" cy="14181242"/>
          </a:xfrm>
        </p:grpSpPr>
        <p:sp>
          <p:nvSpPr>
            <p:cNvPr id="117" name="Google Shape;117;p3"/>
            <p:cNvSpPr/>
            <p:nvPr/>
          </p:nvSpPr>
          <p:spPr>
            <a:xfrm>
              <a:off x="0" y="0"/>
              <a:ext cx="5371290" cy="7065075"/>
            </a:xfrm>
            <a:custGeom>
              <a:rect b="b" l="l" r="r" t="t"/>
              <a:pathLst>
                <a:path extrusionOk="0" h="7065075" w="5371290">
                  <a:moveTo>
                    <a:pt x="0" y="0"/>
                  </a:moveTo>
                  <a:lnTo>
                    <a:pt x="5371290" y="0"/>
                  </a:lnTo>
                  <a:lnTo>
                    <a:pt x="5371290" y="7065075"/>
                  </a:lnTo>
                  <a:lnTo>
                    <a:pt x="0" y="70650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31533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0" y="7312407"/>
              <a:ext cx="5222097" cy="6868835"/>
            </a:xfrm>
            <a:custGeom>
              <a:rect b="b" l="l" r="r" t="t"/>
              <a:pathLst>
                <a:path extrusionOk="0" h="6868835" w="5222097">
                  <a:moveTo>
                    <a:pt x="0" y="0"/>
                  </a:moveTo>
                  <a:lnTo>
                    <a:pt x="5222097" y="0"/>
                  </a:lnTo>
                  <a:lnTo>
                    <a:pt x="5222097" y="6868835"/>
                  </a:lnTo>
                  <a:lnTo>
                    <a:pt x="0" y="68688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31533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3"/>
          <p:cNvSpPr txBox="1"/>
          <p:nvPr/>
        </p:nvSpPr>
        <p:spPr>
          <a:xfrm>
            <a:off x="9014450" y="3686950"/>
            <a:ext cx="7995900" cy="39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4423" lvl="1" marL="679648" marR="0" rtl="0" algn="l">
              <a:lnSpc>
                <a:spcPct val="1032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"/>
              <a:buChar char="•"/>
            </a:pPr>
            <a:r>
              <a:rPr i="0" lang="pt-BR" sz="2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Aprender a cuidar bem do seu dinheiro para ter mais segurança e liberdade no futuro. </a:t>
            </a:r>
            <a:endParaRPr sz="2800">
              <a:latin typeface="Inter"/>
              <a:ea typeface="Inter"/>
              <a:cs typeface="Inter"/>
              <a:sym typeface="Inter"/>
            </a:endParaRPr>
          </a:p>
          <a:p>
            <a:pPr indent="-136623" lvl="1" marL="679648" marR="0" rtl="0" algn="l">
              <a:lnSpc>
                <a:spcPct val="1032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i="0" sz="2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4423" lvl="1" marL="679648" marR="0" rtl="0" algn="l">
              <a:lnSpc>
                <a:spcPct val="1032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0" lang="pt-BR" sz="2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Isso inclui entender a diferença entre </a:t>
            </a:r>
            <a:r>
              <a:rPr b="1" i="0" lang="pt-BR" sz="28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gastos e investimentos</a:t>
            </a:r>
            <a:r>
              <a:rPr i="0" lang="pt-BR" sz="28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,</a:t>
            </a:r>
            <a:r>
              <a:rPr i="0" lang="pt-BR" sz="2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saber </a:t>
            </a:r>
            <a:r>
              <a:rPr b="1" i="0" lang="pt-BR" sz="28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planejar despesas</a:t>
            </a:r>
            <a:r>
              <a:rPr i="0" lang="pt-BR" sz="2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evitar dívidas desnecessárias e criar hábitos que ajudam a alcançar seus sonhos.</a:t>
            </a:r>
            <a:endParaRPr i="0" sz="2800" u="none" cap="none" strike="noStrike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Mulher sorrindo e dando dois polegares para cima" id="120" name="Google Shape;120;p3"/>
          <p:cNvPicPr preferRelativeResize="0"/>
          <p:nvPr/>
        </p:nvPicPr>
        <p:blipFill rotWithShape="1">
          <a:blip r:embed="rId6">
            <a:alphaModFix/>
          </a:blip>
          <a:srcRect b="0" l="22058" r="20124" t="0"/>
          <a:stretch/>
        </p:blipFill>
        <p:spPr>
          <a:xfrm>
            <a:off x="382787" y="972008"/>
            <a:ext cx="8344162" cy="821685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9388975" y="972000"/>
            <a:ext cx="8265300" cy="17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500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O que é Educação Financeira?</a:t>
            </a:r>
            <a:endParaRPr sz="5500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22" name="Google Shape;122;p3"/>
          <p:cNvCxnSpPr/>
          <p:nvPr/>
        </p:nvCxnSpPr>
        <p:spPr>
          <a:xfrm>
            <a:off x="9388974" y="2970818"/>
            <a:ext cx="4056600" cy="0"/>
          </a:xfrm>
          <a:prstGeom prst="straightConnector1">
            <a:avLst/>
          </a:prstGeom>
          <a:noFill/>
          <a:ln cap="flat" cmpd="sng" w="38100">
            <a:solidFill>
              <a:srgbClr val="00EBD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3" name="Google Shape;123;p3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124" name="Google Shape;124;p3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E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4d27f6faf2_0_114"/>
          <p:cNvSpPr/>
          <p:nvPr/>
        </p:nvSpPr>
        <p:spPr>
          <a:xfrm>
            <a:off x="5391987" y="813946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oogle Shape;132;g34d27f6faf2_0_114"/>
          <p:cNvGrpSpPr/>
          <p:nvPr/>
        </p:nvGrpSpPr>
        <p:grpSpPr>
          <a:xfrm>
            <a:off x="13344427" y="6137493"/>
            <a:ext cx="3429041" cy="3376738"/>
            <a:chOff x="0" y="-47625"/>
            <a:chExt cx="812800" cy="860425"/>
          </a:xfrm>
        </p:grpSpPr>
        <p:sp>
          <p:nvSpPr>
            <p:cNvPr id="133" name="Google Shape;133;g34d27f6faf2_0_1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35CC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g34d27f6faf2_0_11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g34d27f6faf2_0_114"/>
          <p:cNvGrpSpPr/>
          <p:nvPr/>
        </p:nvGrpSpPr>
        <p:grpSpPr>
          <a:xfrm>
            <a:off x="13344427" y="2981643"/>
            <a:ext cx="3429041" cy="3155867"/>
            <a:chOff x="0" y="-47625"/>
            <a:chExt cx="812800" cy="860425"/>
          </a:xfrm>
        </p:grpSpPr>
        <p:sp>
          <p:nvSpPr>
            <p:cNvPr id="136" name="Google Shape;136;g34d27f6faf2_0_1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F6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g34d27f6faf2_0_11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g34d27f6faf2_0_114"/>
          <p:cNvGrpSpPr/>
          <p:nvPr/>
        </p:nvGrpSpPr>
        <p:grpSpPr>
          <a:xfrm>
            <a:off x="9927540" y="6137493"/>
            <a:ext cx="3429041" cy="3376738"/>
            <a:chOff x="0" y="-47625"/>
            <a:chExt cx="812800" cy="860425"/>
          </a:xfrm>
        </p:grpSpPr>
        <p:sp>
          <p:nvSpPr>
            <p:cNvPr id="139" name="Google Shape;139;g34d27f6faf2_0_1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F6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g34d27f6faf2_0_11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g34d27f6faf2_0_114"/>
          <p:cNvGrpSpPr/>
          <p:nvPr/>
        </p:nvGrpSpPr>
        <p:grpSpPr>
          <a:xfrm>
            <a:off x="9915427" y="2981643"/>
            <a:ext cx="3429041" cy="3155867"/>
            <a:chOff x="0" y="-47625"/>
            <a:chExt cx="812800" cy="860425"/>
          </a:xfrm>
        </p:grpSpPr>
        <p:sp>
          <p:nvSpPr>
            <p:cNvPr id="142" name="Google Shape;142;g34d27f6faf2_0_1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6E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g34d27f6faf2_0_11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g34d27f6faf2_0_114"/>
          <p:cNvSpPr txBox="1"/>
          <p:nvPr/>
        </p:nvSpPr>
        <p:spPr>
          <a:xfrm>
            <a:off x="1142989" y="2797526"/>
            <a:ext cx="6858000" cy="25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0525" lvl="0" marL="457200" marR="0" rtl="0" algn="l">
              <a:lnSpc>
                <a:spcPct val="139960"/>
              </a:lnSpc>
              <a:spcBef>
                <a:spcPts val="0"/>
              </a:spcBef>
              <a:spcAft>
                <a:spcPts val="0"/>
              </a:spcAft>
              <a:buSzPts val="2550"/>
              <a:buFont typeface="Inter"/>
              <a:buChar char="●"/>
            </a:pPr>
            <a:r>
              <a:rPr lang="pt-BR" sz="2550">
                <a:solidFill>
                  <a:srgbClr val="1F1F1F"/>
                </a:solidFill>
                <a:latin typeface="Inter"/>
                <a:ea typeface="Inter"/>
                <a:cs typeface="Inter"/>
                <a:sym typeface="Inter"/>
              </a:rPr>
              <a:t>Segundo o Índice </a:t>
            </a:r>
            <a:r>
              <a:rPr lang="pt-BR" sz="255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FEBRABAN de Saúde Financeira  e a  Pesquisa de Endividamento e Inadimplência do Consumidor (Peic), realizada pela Confederação Nacional do Comércio.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5" name="Google Shape;145;g34d27f6faf2_0_114"/>
          <p:cNvSpPr txBox="1"/>
          <p:nvPr/>
        </p:nvSpPr>
        <p:spPr>
          <a:xfrm>
            <a:off x="10360462" y="6732955"/>
            <a:ext cx="25632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0306D"/>
                </a:solidFill>
                <a:latin typeface="Inter"/>
                <a:ea typeface="Inter"/>
                <a:cs typeface="Inter"/>
                <a:sym typeface="Inter"/>
              </a:rPr>
              <a:t>Segundo o SPC, 12,5 milhões de jovens entre  18 e 29 anos têm dívidas em atraso e estão inadimplentes.</a:t>
            </a:r>
            <a:endParaRPr sz="2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6" name="Google Shape;146;g34d27f6faf2_0_114"/>
          <p:cNvSpPr txBox="1"/>
          <p:nvPr/>
        </p:nvSpPr>
        <p:spPr>
          <a:xfrm>
            <a:off x="10360462" y="3842280"/>
            <a:ext cx="2563200" cy="14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Mais de 85% das pessoas que fazem apostas online estão endividadas. </a:t>
            </a:r>
            <a:endParaRPr sz="2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7" name="Google Shape;147;g34d27f6faf2_0_114"/>
          <p:cNvSpPr txBox="1"/>
          <p:nvPr/>
        </p:nvSpPr>
        <p:spPr>
          <a:xfrm>
            <a:off x="13777362" y="6920766"/>
            <a:ext cx="25632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Segundo o Serasa,  são 72,66 milhões de brasileiros em situação de inadimplência.</a:t>
            </a:r>
            <a:endParaRPr sz="2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8" name="Google Shape;148;g34d27f6faf2_0_114"/>
          <p:cNvSpPr txBox="1"/>
          <p:nvPr/>
        </p:nvSpPr>
        <p:spPr>
          <a:xfrm>
            <a:off x="13777362" y="3654467"/>
            <a:ext cx="25632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0306D"/>
                </a:solidFill>
                <a:latin typeface="Inter"/>
                <a:ea typeface="Inter"/>
                <a:cs typeface="Inter"/>
                <a:sym typeface="Inter"/>
              </a:rPr>
              <a:t>80,3% dos consumidores com renda inferior a 10 salários mínimos estão endividados.</a:t>
            </a:r>
            <a:endParaRPr sz="2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9" name="Google Shape;149;g34d27f6faf2_0_114"/>
          <p:cNvSpPr txBox="1"/>
          <p:nvPr/>
        </p:nvSpPr>
        <p:spPr>
          <a:xfrm>
            <a:off x="1083175" y="1120800"/>
            <a:ext cx="12422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500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Educação Financeira? </a:t>
            </a:r>
            <a:r>
              <a:rPr b="1" lang="pt-BR" sz="5500">
                <a:solidFill>
                  <a:srgbClr val="5271FF"/>
                </a:solidFill>
                <a:latin typeface="Inter"/>
                <a:ea typeface="Inter"/>
                <a:cs typeface="Inter"/>
                <a:sym typeface="Inter"/>
              </a:rPr>
              <a:t>Para quê?</a:t>
            </a:r>
            <a:endParaRPr sz="5500">
              <a:solidFill>
                <a:srgbClr val="5271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50" name="Google Shape;150;g34d27f6faf2_0_114"/>
          <p:cNvCxnSpPr/>
          <p:nvPr/>
        </p:nvCxnSpPr>
        <p:spPr>
          <a:xfrm>
            <a:off x="1083174" y="2143393"/>
            <a:ext cx="4056600" cy="0"/>
          </a:xfrm>
          <a:prstGeom prst="straightConnector1">
            <a:avLst/>
          </a:prstGeom>
          <a:noFill/>
          <a:ln cap="flat" cmpd="sng" w="28575">
            <a:solidFill>
              <a:srgbClr val="00EBD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1" name="Google Shape;151;g34d27f6faf2_0_114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152" name="Google Shape;152;g34d27f6faf2_0_114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g34d27f6faf2_0_114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/>
          <p:nvPr/>
        </p:nvSpPr>
        <p:spPr>
          <a:xfrm flipH="1">
            <a:off x="3899690" y="4188803"/>
            <a:ext cx="10267607" cy="5903874"/>
          </a:xfrm>
          <a:custGeom>
            <a:rect b="b" l="l" r="r" t="t"/>
            <a:pathLst>
              <a:path extrusionOk="0" h="5903874" w="10267607">
                <a:moveTo>
                  <a:pt x="10267607" y="0"/>
                </a:moveTo>
                <a:lnTo>
                  <a:pt x="0" y="0"/>
                </a:lnTo>
                <a:lnTo>
                  <a:pt x="0" y="5903874"/>
                </a:lnTo>
                <a:lnTo>
                  <a:pt x="10267607" y="5903874"/>
                </a:lnTo>
                <a:lnTo>
                  <a:pt x="102676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60;p5"/>
          <p:cNvGrpSpPr/>
          <p:nvPr/>
        </p:nvGrpSpPr>
        <p:grpSpPr>
          <a:xfrm>
            <a:off x="2352393" y="1943344"/>
            <a:ext cx="5892055" cy="1415926"/>
            <a:chOff x="0" y="0"/>
            <a:chExt cx="7856073" cy="1887901"/>
          </a:xfrm>
        </p:grpSpPr>
        <p:sp>
          <p:nvSpPr>
            <p:cNvPr id="161" name="Google Shape;161;p5"/>
            <p:cNvSpPr/>
            <p:nvPr/>
          </p:nvSpPr>
          <p:spPr>
            <a:xfrm>
              <a:off x="0" y="0"/>
              <a:ext cx="7856073" cy="1887901"/>
            </a:xfrm>
            <a:custGeom>
              <a:rect b="b" l="l" r="r" t="t"/>
              <a:pathLst>
                <a:path extrusionOk="0" h="372919" w="1551817">
                  <a:moveTo>
                    <a:pt x="0" y="0"/>
                  </a:moveTo>
                  <a:lnTo>
                    <a:pt x="1551817" y="0"/>
                  </a:lnTo>
                  <a:lnTo>
                    <a:pt x="1551817" y="372919"/>
                  </a:lnTo>
                  <a:lnTo>
                    <a:pt x="0" y="372919"/>
                  </a:lnTo>
                  <a:close/>
                </a:path>
              </a:pathLst>
            </a:custGeom>
            <a:solidFill>
              <a:srgbClr val="F1487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5"/>
            <p:cNvSpPr txBox="1"/>
            <p:nvPr/>
          </p:nvSpPr>
          <p:spPr>
            <a:xfrm>
              <a:off x="1065144" y="430791"/>
              <a:ext cx="57258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50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Ciclo vicioso </a:t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63" name="Google Shape;163;p5"/>
          <p:cNvGrpSpPr/>
          <p:nvPr/>
        </p:nvGrpSpPr>
        <p:grpSpPr>
          <a:xfrm>
            <a:off x="9439336" y="1943344"/>
            <a:ext cx="5892055" cy="1415927"/>
            <a:chOff x="0" y="0"/>
            <a:chExt cx="7856074" cy="1887902"/>
          </a:xfrm>
        </p:grpSpPr>
        <p:sp>
          <p:nvSpPr>
            <p:cNvPr id="164" name="Google Shape;164;p5"/>
            <p:cNvSpPr/>
            <p:nvPr/>
          </p:nvSpPr>
          <p:spPr>
            <a:xfrm>
              <a:off x="0" y="0"/>
              <a:ext cx="7856074" cy="1887902"/>
            </a:xfrm>
            <a:custGeom>
              <a:rect b="b" l="l" r="r" t="t"/>
              <a:pathLst>
                <a:path extrusionOk="0" h="372919" w="1551817">
                  <a:moveTo>
                    <a:pt x="0" y="0"/>
                  </a:moveTo>
                  <a:lnTo>
                    <a:pt x="1551817" y="0"/>
                  </a:lnTo>
                  <a:lnTo>
                    <a:pt x="1551817" y="372919"/>
                  </a:lnTo>
                  <a:lnTo>
                    <a:pt x="0" y="372919"/>
                  </a:lnTo>
                  <a:close/>
                </a:path>
              </a:pathLst>
            </a:custGeom>
            <a:solidFill>
              <a:srgbClr val="465E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 txBox="1"/>
            <p:nvPr/>
          </p:nvSpPr>
          <p:spPr>
            <a:xfrm>
              <a:off x="559496" y="430800"/>
              <a:ext cx="67371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50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Ciclo virtuoso </a:t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66" name="Google Shape;166;p5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167" name="Google Shape;167;p5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6E9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"/>
          <p:cNvSpPr/>
          <p:nvPr/>
        </p:nvSpPr>
        <p:spPr>
          <a:xfrm>
            <a:off x="8885257" y="2611035"/>
            <a:ext cx="4314835" cy="4647567"/>
          </a:xfrm>
          <a:custGeom>
            <a:rect b="b" l="l" r="r" t="t"/>
            <a:pathLst>
              <a:path extrusionOk="0" h="6217481" w="5479155">
                <a:moveTo>
                  <a:pt x="0" y="0"/>
                </a:moveTo>
                <a:lnTo>
                  <a:pt x="5479155" y="0"/>
                </a:lnTo>
                <a:lnTo>
                  <a:pt x="5479155" y="6217481"/>
                </a:lnTo>
                <a:lnTo>
                  <a:pt x="0" y="6217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530550" y="2943600"/>
            <a:ext cx="67167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75935" lvl="1" marL="1077856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Falta de planejamento</a:t>
            </a:r>
            <a:endParaRPr i="0" sz="4000" u="none" cap="none" strike="noStrike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75935" lvl="1" marL="1077856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Compra por impulso</a:t>
            </a:r>
            <a:endParaRPr i="0" sz="4000" u="none" cap="none" strike="noStrike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75935" lvl="1" marL="1077856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Dívidas</a:t>
            </a:r>
            <a:endParaRPr i="0" sz="4000" u="none" cap="none" strike="noStrike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76" name="Google Shape;176;p6"/>
          <p:cNvGrpSpPr/>
          <p:nvPr/>
        </p:nvGrpSpPr>
        <p:grpSpPr>
          <a:xfrm>
            <a:off x="14043607" y="5986962"/>
            <a:ext cx="3429000" cy="3376755"/>
            <a:chOff x="0" y="-47625"/>
            <a:chExt cx="812800" cy="860425"/>
          </a:xfrm>
        </p:grpSpPr>
        <p:sp>
          <p:nvSpPr>
            <p:cNvPr id="177" name="Google Shape;177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F6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6"/>
          <p:cNvSpPr txBox="1"/>
          <p:nvPr/>
        </p:nvSpPr>
        <p:spPr>
          <a:xfrm>
            <a:off x="14476556" y="6963882"/>
            <a:ext cx="2563200" cy="14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0306D"/>
                </a:solidFill>
                <a:latin typeface="Inter"/>
                <a:ea typeface="Inter"/>
                <a:cs typeface="Inter"/>
                <a:sym typeface="Inter"/>
              </a:rPr>
              <a:t>74% dos brasileiros afirmam gastar tudo ou mais do que ganham .</a:t>
            </a:r>
            <a:endParaRPr sz="2000"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80" name="Google Shape;180;p6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181" name="Google Shape;181;p6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6"/>
          <p:cNvSpPr txBox="1"/>
          <p:nvPr/>
        </p:nvSpPr>
        <p:spPr>
          <a:xfrm>
            <a:off x="1083175" y="1120800"/>
            <a:ext cx="12422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Características do Ciclo Vicioso</a:t>
            </a:r>
            <a:r>
              <a:rPr b="1" lang="pt-BR" sz="5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b="1" sz="5500">
              <a:solidFill>
                <a:schemeClr val="lt1"/>
              </a:solidFill>
            </a:endParaRPr>
          </a:p>
        </p:txBody>
      </p:sp>
      <p:cxnSp>
        <p:nvCxnSpPr>
          <p:cNvPr id="184" name="Google Shape;184;p6"/>
          <p:cNvCxnSpPr/>
          <p:nvPr/>
        </p:nvCxnSpPr>
        <p:spPr>
          <a:xfrm>
            <a:off x="1083174" y="2143393"/>
            <a:ext cx="4056600" cy="0"/>
          </a:xfrm>
          <a:prstGeom prst="straightConnector1">
            <a:avLst/>
          </a:prstGeom>
          <a:noFill/>
          <a:ln cap="flat" cmpd="sng" w="28575">
            <a:solidFill>
              <a:srgbClr val="00EBD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3DCFC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g34d27f6faf2_1_3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191" name="Google Shape;191;g34d27f6faf2_1_3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g34d27f6faf2_1_3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g34d27f6faf2_1_3"/>
          <p:cNvSpPr txBox="1"/>
          <p:nvPr/>
        </p:nvSpPr>
        <p:spPr>
          <a:xfrm>
            <a:off x="1083175" y="1120800"/>
            <a:ext cx="12422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Características do Ciclo Virtuoso</a:t>
            </a:r>
            <a:endParaRPr b="1" sz="5500">
              <a:solidFill>
                <a:srgbClr val="3333BD"/>
              </a:solidFill>
            </a:endParaRPr>
          </a:p>
        </p:txBody>
      </p:sp>
      <p:cxnSp>
        <p:nvCxnSpPr>
          <p:cNvPr id="194" name="Google Shape;194;g34d27f6faf2_1_3"/>
          <p:cNvCxnSpPr/>
          <p:nvPr/>
        </p:nvCxnSpPr>
        <p:spPr>
          <a:xfrm>
            <a:off x="1083174" y="2143393"/>
            <a:ext cx="4056600" cy="0"/>
          </a:xfrm>
          <a:prstGeom prst="straightConnector1">
            <a:avLst/>
          </a:prstGeom>
          <a:noFill/>
          <a:ln cap="flat" cmpd="sng" w="28575">
            <a:solidFill>
              <a:srgbClr val="FF6E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5" name="Google Shape;195;g34d27f6faf2_1_3"/>
          <p:cNvSpPr txBox="1"/>
          <p:nvPr/>
        </p:nvSpPr>
        <p:spPr>
          <a:xfrm>
            <a:off x="372138" y="2693335"/>
            <a:ext cx="11584500" cy="28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75936" lvl="1" marL="1077856" marR="0" rtl="0" algn="l">
              <a:lnSpc>
                <a:spcPct val="179006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Foco em conquistas no longo prazo</a:t>
            </a:r>
            <a:endParaRPr i="0" sz="4000" u="none" cap="none" strike="noStrike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75936" lvl="1" marL="1077856" marR="0" rtl="0" algn="l">
              <a:lnSpc>
                <a:spcPct val="179006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Planejamento</a:t>
            </a:r>
            <a:endParaRPr i="0" sz="4000" u="none" cap="none" strike="noStrike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75936" lvl="1" marL="1077856" marR="0" rtl="0" algn="l">
              <a:lnSpc>
                <a:spcPct val="179006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Controle de gastos</a:t>
            </a:r>
            <a:endParaRPr i="0" sz="4000" u="none" cap="none" strike="noStrike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6" name="Google Shape;196;g34d27f6faf2_1_3"/>
          <p:cNvSpPr/>
          <p:nvPr/>
        </p:nvSpPr>
        <p:spPr>
          <a:xfrm>
            <a:off x="12967651" y="4923114"/>
            <a:ext cx="3952879" cy="4530520"/>
          </a:xfrm>
          <a:custGeom>
            <a:rect b="b" l="l" r="r" t="t"/>
            <a:pathLst>
              <a:path extrusionOk="0" h="5593235" w="4880097">
                <a:moveTo>
                  <a:pt x="0" y="0"/>
                </a:moveTo>
                <a:lnTo>
                  <a:pt x="4880097" y="0"/>
                </a:lnTo>
                <a:lnTo>
                  <a:pt x="4880097" y="5593235"/>
                </a:lnTo>
                <a:lnTo>
                  <a:pt x="0" y="55932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3DCFC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g34d27f6faf2_1_20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203" name="Google Shape;203;g34d27f6faf2_1_20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g34d27f6faf2_1_20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g34d27f6faf2_1_20"/>
          <p:cNvSpPr txBox="1"/>
          <p:nvPr/>
        </p:nvSpPr>
        <p:spPr>
          <a:xfrm>
            <a:off x="1083175" y="1120800"/>
            <a:ext cx="12422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Características do Ciclo Virtuoso</a:t>
            </a:r>
            <a:endParaRPr b="1" sz="5500">
              <a:solidFill>
                <a:srgbClr val="3333BD"/>
              </a:solidFill>
            </a:endParaRPr>
          </a:p>
        </p:txBody>
      </p:sp>
      <p:cxnSp>
        <p:nvCxnSpPr>
          <p:cNvPr id="206" name="Google Shape;206;g34d27f6faf2_1_20"/>
          <p:cNvCxnSpPr/>
          <p:nvPr/>
        </p:nvCxnSpPr>
        <p:spPr>
          <a:xfrm>
            <a:off x="1083174" y="2143393"/>
            <a:ext cx="4056600" cy="0"/>
          </a:xfrm>
          <a:prstGeom prst="straightConnector1">
            <a:avLst/>
          </a:prstGeom>
          <a:noFill/>
          <a:ln cap="flat" cmpd="sng" w="28575">
            <a:solidFill>
              <a:srgbClr val="FF6E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g34d27f6faf2_1_20"/>
          <p:cNvSpPr txBox="1"/>
          <p:nvPr/>
        </p:nvSpPr>
        <p:spPr>
          <a:xfrm>
            <a:off x="771525" y="2614874"/>
            <a:ext cx="11382600" cy="6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00907" lvl="1" marL="713423" marR="0" rtl="0" algn="l">
              <a:lnSpc>
                <a:spcPct val="183020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Disciplina para cumprir o orçamento</a:t>
            </a:r>
            <a:endParaRPr sz="4000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907" lvl="1" marL="713423" marR="0" rtl="0" algn="l">
              <a:lnSpc>
                <a:spcPct val="183020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Consciência e controle de gastos</a:t>
            </a:r>
            <a:endParaRPr sz="4000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907" lvl="1" marL="713423" marR="0" rtl="0" algn="l">
              <a:lnSpc>
                <a:spcPct val="183020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Gestão inteligente das dívidas</a:t>
            </a:r>
            <a:endParaRPr sz="4000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907" lvl="1" marL="713423" marR="0" rtl="0" algn="l">
              <a:lnSpc>
                <a:spcPct val="183020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Visão de longo prazo e investimento</a:t>
            </a:r>
            <a:endParaRPr sz="4000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907" lvl="1" marL="713423" marR="0" rtl="0" algn="l">
              <a:lnSpc>
                <a:spcPct val="183020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Valorização do ato de poupar</a:t>
            </a:r>
            <a:endParaRPr sz="4000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0907" lvl="1" marL="713423" marR="0" rtl="0" algn="l">
              <a:lnSpc>
                <a:spcPct val="183020"/>
              </a:lnSpc>
              <a:spcBef>
                <a:spcPts val="0"/>
              </a:spcBef>
              <a:spcAft>
                <a:spcPts val="0"/>
              </a:spcAft>
              <a:buClr>
                <a:srgbClr val="3333BD"/>
              </a:buClr>
              <a:buSzPts val="4000"/>
              <a:buFont typeface="Inter"/>
              <a:buChar char="•"/>
            </a:pPr>
            <a:r>
              <a:rPr i="0" lang="pt-BR" sz="4000" u="none" cap="none" strike="noStrike">
                <a:solidFill>
                  <a:srgbClr val="3333BD"/>
                </a:solidFill>
                <a:latin typeface="Inter"/>
                <a:ea typeface="Inter"/>
                <a:cs typeface="Inter"/>
                <a:sym typeface="Inter"/>
              </a:rPr>
              <a:t>Criação de reserva de emergência</a:t>
            </a:r>
            <a:endParaRPr i="0" sz="4000" u="none" cap="none" strike="noStrike">
              <a:solidFill>
                <a:srgbClr val="3333B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8" name="Google Shape;208;g34d27f6faf2_1_20"/>
          <p:cNvSpPr/>
          <p:nvPr/>
        </p:nvSpPr>
        <p:spPr>
          <a:xfrm>
            <a:off x="13234931" y="3810388"/>
            <a:ext cx="3610899" cy="5587465"/>
          </a:xfrm>
          <a:custGeom>
            <a:rect b="b" l="l" r="r" t="t"/>
            <a:pathLst>
              <a:path extrusionOk="0" h="5587465" w="3610899">
                <a:moveTo>
                  <a:pt x="0" y="0"/>
                </a:moveTo>
                <a:lnTo>
                  <a:pt x="3610899" y="0"/>
                </a:lnTo>
                <a:lnTo>
                  <a:pt x="3610899" y="5587465"/>
                </a:lnTo>
                <a:lnTo>
                  <a:pt x="0" y="5587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E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d27f6faf2_1_33"/>
          <p:cNvSpPr/>
          <p:nvPr/>
        </p:nvSpPr>
        <p:spPr>
          <a:xfrm>
            <a:off x="5391987" y="813946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34d27f6faf2_1_33"/>
          <p:cNvSpPr/>
          <p:nvPr/>
        </p:nvSpPr>
        <p:spPr>
          <a:xfrm>
            <a:off x="5568240" y="7628769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6" name="Google Shape;216;g34d27f6faf2_1_33"/>
          <p:cNvGrpSpPr/>
          <p:nvPr/>
        </p:nvGrpSpPr>
        <p:grpSpPr>
          <a:xfrm>
            <a:off x="0" y="-340805"/>
            <a:ext cx="4028468" cy="10635932"/>
            <a:chOff x="0" y="0"/>
            <a:chExt cx="5371290" cy="14181242"/>
          </a:xfrm>
        </p:grpSpPr>
        <p:sp>
          <p:nvSpPr>
            <p:cNvPr id="217" name="Google Shape;217;g34d27f6faf2_1_33"/>
            <p:cNvSpPr/>
            <p:nvPr/>
          </p:nvSpPr>
          <p:spPr>
            <a:xfrm>
              <a:off x="0" y="0"/>
              <a:ext cx="5371290" cy="7065075"/>
            </a:xfrm>
            <a:custGeom>
              <a:rect b="b" l="l" r="r" t="t"/>
              <a:pathLst>
                <a:path extrusionOk="0" h="7065075" w="5371290">
                  <a:moveTo>
                    <a:pt x="0" y="0"/>
                  </a:moveTo>
                  <a:lnTo>
                    <a:pt x="5371290" y="0"/>
                  </a:lnTo>
                  <a:lnTo>
                    <a:pt x="5371290" y="7065075"/>
                  </a:lnTo>
                  <a:lnTo>
                    <a:pt x="0" y="70650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31528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g34d27f6faf2_1_33"/>
            <p:cNvSpPr/>
            <p:nvPr/>
          </p:nvSpPr>
          <p:spPr>
            <a:xfrm>
              <a:off x="0" y="7312407"/>
              <a:ext cx="5222097" cy="6868835"/>
            </a:xfrm>
            <a:custGeom>
              <a:rect b="b" l="l" r="r" t="t"/>
              <a:pathLst>
                <a:path extrusionOk="0" h="6868835" w="5222097">
                  <a:moveTo>
                    <a:pt x="0" y="0"/>
                  </a:moveTo>
                  <a:lnTo>
                    <a:pt x="5222097" y="0"/>
                  </a:lnTo>
                  <a:lnTo>
                    <a:pt x="5222097" y="6868835"/>
                  </a:lnTo>
                  <a:lnTo>
                    <a:pt x="0" y="68688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31528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g34d27f6faf2_1_33"/>
          <p:cNvSpPr txBox="1"/>
          <p:nvPr/>
        </p:nvSpPr>
        <p:spPr>
          <a:xfrm>
            <a:off x="9388975" y="972000"/>
            <a:ext cx="57228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5000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Exercitando o Ciclo Virtuoso</a:t>
            </a:r>
            <a:endParaRPr sz="5500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20" name="Google Shape;220;g34d27f6faf2_1_33"/>
          <p:cNvCxnSpPr/>
          <p:nvPr/>
        </p:nvCxnSpPr>
        <p:spPr>
          <a:xfrm>
            <a:off x="9388974" y="2970818"/>
            <a:ext cx="4056600" cy="0"/>
          </a:xfrm>
          <a:prstGeom prst="straightConnector1">
            <a:avLst/>
          </a:prstGeom>
          <a:noFill/>
          <a:ln cap="flat" cmpd="sng" w="38100">
            <a:solidFill>
              <a:srgbClr val="00EBD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21" name="Google Shape;221;g34d27f6faf2_1_33"/>
          <p:cNvGrpSpPr/>
          <p:nvPr/>
        </p:nvGrpSpPr>
        <p:grpSpPr>
          <a:xfrm>
            <a:off x="-513500" y="9911850"/>
            <a:ext cx="19094230" cy="446515"/>
            <a:chOff x="0" y="-47625"/>
            <a:chExt cx="5028900" cy="117600"/>
          </a:xfrm>
        </p:grpSpPr>
        <p:sp>
          <p:nvSpPr>
            <p:cNvPr id="222" name="Google Shape;222;g34d27f6faf2_1_33"/>
            <p:cNvSpPr/>
            <p:nvPr/>
          </p:nvSpPr>
          <p:spPr>
            <a:xfrm>
              <a:off x="0" y="0"/>
              <a:ext cx="5028869" cy="69930"/>
            </a:xfrm>
            <a:custGeom>
              <a:rect b="b" l="l" r="r" t="t"/>
              <a:pathLst>
                <a:path extrusionOk="0" h="69930" w="5028869">
                  <a:moveTo>
                    <a:pt x="0" y="0"/>
                  </a:moveTo>
                  <a:lnTo>
                    <a:pt x="5028869" y="0"/>
                  </a:lnTo>
                  <a:lnTo>
                    <a:pt x="5028869" y="69930"/>
                  </a:lnTo>
                  <a:lnTo>
                    <a:pt x="0" y="69930"/>
                  </a:lnTo>
                  <a:close/>
                </a:path>
              </a:pathLst>
            </a:custGeom>
            <a:solidFill>
              <a:srgbClr val="FFFF6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g34d27f6faf2_1_33"/>
            <p:cNvSpPr txBox="1"/>
            <p:nvPr/>
          </p:nvSpPr>
          <p:spPr>
            <a:xfrm>
              <a:off x="0" y="-47625"/>
              <a:ext cx="5028900" cy="117600"/>
            </a:xfrm>
            <a:prstGeom prst="rect">
              <a:avLst/>
            </a:prstGeom>
            <a:solidFill>
              <a:srgbClr val="FFFF63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g34d27f6faf2_1_33"/>
          <p:cNvSpPr txBox="1"/>
          <p:nvPr/>
        </p:nvSpPr>
        <p:spPr>
          <a:xfrm>
            <a:off x="9388975" y="3429000"/>
            <a:ext cx="6708900" cy="26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Vou construir</a:t>
            </a:r>
            <a:r>
              <a:rPr i="1" lang="pt-BR" sz="2847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 uma relação consciente e saudável com o dinheiro — para que ele trabalhe a meu favor, e não o contrário.</a:t>
            </a:r>
            <a:endParaRPr i="1"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47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47">
                <a:solidFill>
                  <a:srgbClr val="FF6E91"/>
                </a:solidFill>
                <a:latin typeface="Inter"/>
                <a:ea typeface="Inter"/>
                <a:cs typeface="Inter"/>
                <a:sym typeface="Inter"/>
              </a:rPr>
              <a:t>Vamos colocar essa frase em prática?</a:t>
            </a:r>
            <a:endParaRPr b="1" sz="2847">
              <a:solidFill>
                <a:srgbClr val="FF6E9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25" name="Google Shape;225;g34d27f6faf2_1_33" title="SLIDES ENEF (6).png"/>
          <p:cNvPicPr preferRelativeResize="0"/>
          <p:nvPr/>
        </p:nvPicPr>
        <p:blipFill rotWithShape="1">
          <a:blip r:embed="rId6">
            <a:alphaModFix/>
          </a:blip>
          <a:srcRect b="9892" l="26837" r="26562" t="10647"/>
          <a:stretch/>
        </p:blipFill>
        <p:spPr>
          <a:xfrm>
            <a:off x="982300" y="1188513"/>
            <a:ext cx="7900094" cy="757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Viviane Quênia Brito de Jesus</dc:creator>
</cp:coreProperties>
</file>