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287000" cy="10287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Bold" panose="00000800000000000000" pitchFamily="2" charset="0"/>
      <p:regular r:id="rId16"/>
      <p:bold r:id="rId17"/>
    </p:embeddedFont>
    <p:embeddedFont>
      <p:font typeface="Barlow Bold Italics" panose="020B0604020202020204" charset="0"/>
      <p:regular r:id="rId18"/>
    </p:embeddedFont>
    <p:embeddedFont>
      <p:font typeface="Barlow Heavy" panose="020B0604020202020204" charset="0"/>
      <p:regular r:id="rId19"/>
    </p:embeddedFont>
    <p:embeddedFont>
      <p:font typeface="Barlow Italics" panose="020B0604020202020204" charset="0"/>
      <p:regular r:id="rId20"/>
    </p:embeddedFont>
    <p:embeddedFont>
      <p:font typeface="Barlow Light" panose="00000400000000000000" pitchFamily="2" charset="0"/>
      <p:regular r:id="rId21"/>
      <p:italic r:id="rId22"/>
    </p:embeddedFont>
    <p:embeddedFont>
      <p:font typeface="Barlow Light Italics" panose="020B0604020202020204" charset="0"/>
      <p:regular r:id="rId23"/>
    </p:embeddedFont>
    <p:embeddedFont>
      <p:font typeface="Barlow Medium" panose="00000600000000000000" pitchFamily="2" charset="0"/>
      <p:regular r:id="rId24"/>
      <p:italic r:id="rId25"/>
    </p:embeddedFont>
    <p:embeddedFont>
      <p:font typeface="Barlow Medium Italics" panose="020B0604020202020204" charset="0"/>
      <p:regular r:id="rId26"/>
    </p:embeddedFont>
    <p:embeddedFont>
      <p:font typeface="Barlow Semi-Bold" panose="020B0604020202020204" charset="0"/>
      <p:regular r:id="rId27"/>
    </p:embeddedFont>
    <p:embeddedFont>
      <p:font typeface="Barlow Semi-Bold Italics" panose="020B0604020202020204" charset="0"/>
      <p:regular r:id="rId28"/>
    </p:embeddedFont>
    <p:embeddedFont>
      <p:font typeface="Barlow Ultra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ise Anne de Souza Almeida" userId="S::gleise.souza@gerdau.com.br::fc766a16-1763-4b06-8ef1-28cf1cf62cc6" providerId="AD" clId="Web-{55B0CB6D-7A4C-C77B-B0D8-C08258592A32}"/>
    <pc:docChg chg="mod modMainMaster">
      <pc:chgData name="Gleise Anne de Souza Almeida" userId="S::gleise.souza@gerdau.com.br::fc766a16-1763-4b06-8ef1-28cf1cf62cc6" providerId="AD" clId="Web-{55B0CB6D-7A4C-C77B-B0D8-C08258592A32}" dt="2025-04-25T16:54:14.873" v="1" actId="33475"/>
      <pc:docMkLst>
        <pc:docMk/>
      </pc:docMkLst>
      <pc:sldMasterChg chg="addSp">
        <pc:chgData name="Gleise Anne de Souza Almeida" userId="S::gleise.souza@gerdau.com.br::fc766a16-1763-4b06-8ef1-28cf1cf62cc6" providerId="AD" clId="Web-{55B0CB6D-7A4C-C77B-B0D8-C08258592A32}" dt="2025-04-25T16:54:14.873" v="0" actId="33475"/>
        <pc:sldMasterMkLst>
          <pc:docMk/>
          <pc:sldMasterMk cId="0" sldId="2147483648"/>
        </pc:sldMasterMkLst>
        <pc:spChg chg="add">
          <ac:chgData name="Gleise Anne de Souza Almeida" userId="S::gleise.souza@gerdau.com.br::fc766a16-1763-4b06-8ef1-28cf1cf62cc6" providerId="AD" clId="Web-{55B0CB6D-7A4C-C77B-B0D8-C08258592A32}" dt="2025-04-25T16:54:14.873" v="0" actId="33475"/>
          <ac:spMkLst>
            <pc:docMk/>
            <pc:sldMasterMk cId="0" sldId="2147483648"/>
            <ac:spMk id="8" creationId="{836BE873-F9B8-A472-4527-9D55B9465D93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6BE873-F9B8-A472-4527-9D55B9465D9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586288" y="10071100"/>
            <a:ext cx="1143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content is Public.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svg"/><Relationship Id="rId7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sv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808745" cy="3816880"/>
            <a:chOff x="0" y="0"/>
            <a:chExt cx="2068623" cy="13592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8623" cy="1359276"/>
            </a:xfrm>
            <a:custGeom>
              <a:avLst/>
              <a:gdLst/>
              <a:ahLst/>
              <a:cxnLst/>
              <a:rect l="l" t="t" r="r" b="b"/>
              <a:pathLst>
                <a:path w="2068623" h="1359276">
                  <a:moveTo>
                    <a:pt x="0" y="0"/>
                  </a:moveTo>
                  <a:lnTo>
                    <a:pt x="2068623" y="0"/>
                  </a:lnTo>
                  <a:lnTo>
                    <a:pt x="2068623" y="1359276"/>
                  </a:lnTo>
                  <a:lnTo>
                    <a:pt x="0" y="1359276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068623" cy="134022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08745" y="0"/>
            <a:ext cx="4478255" cy="3816880"/>
            <a:chOff x="0" y="0"/>
            <a:chExt cx="1594806" cy="1359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4806" cy="1359276"/>
            </a:xfrm>
            <a:custGeom>
              <a:avLst/>
              <a:gdLst/>
              <a:ahLst/>
              <a:cxnLst/>
              <a:rect l="l" t="t" r="r" b="b"/>
              <a:pathLst>
                <a:path w="1594806" h="1359276">
                  <a:moveTo>
                    <a:pt x="0" y="0"/>
                  </a:moveTo>
                  <a:lnTo>
                    <a:pt x="1594806" y="0"/>
                  </a:lnTo>
                  <a:lnTo>
                    <a:pt x="1594806" y="1359276"/>
                  </a:lnTo>
                  <a:lnTo>
                    <a:pt x="0" y="1359276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4806" cy="134022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5641" y="2572919"/>
            <a:ext cx="4844097" cy="466244"/>
          </a:xfrm>
          <a:custGeom>
            <a:avLst/>
            <a:gdLst/>
            <a:ahLst/>
            <a:cxnLst/>
            <a:rect l="l" t="t" r="r" b="b"/>
            <a:pathLst>
              <a:path w="4844097" h="466244">
                <a:moveTo>
                  <a:pt x="0" y="0"/>
                </a:moveTo>
                <a:lnTo>
                  <a:pt x="4844097" y="0"/>
                </a:lnTo>
                <a:lnTo>
                  <a:pt x="4844097" y="466245"/>
                </a:lnTo>
                <a:lnTo>
                  <a:pt x="0" y="466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3816880"/>
            <a:ext cx="10287000" cy="3701151"/>
            <a:chOff x="0" y="0"/>
            <a:chExt cx="3663430" cy="1318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63429" cy="1318062"/>
            </a:xfrm>
            <a:custGeom>
              <a:avLst/>
              <a:gdLst/>
              <a:ahLst/>
              <a:cxnLst/>
              <a:rect l="l" t="t" r="r" b="b"/>
              <a:pathLst>
                <a:path w="3663429" h="1318062">
                  <a:moveTo>
                    <a:pt x="0" y="0"/>
                  </a:moveTo>
                  <a:lnTo>
                    <a:pt x="3663429" y="0"/>
                  </a:lnTo>
                  <a:lnTo>
                    <a:pt x="3663429" y="1318062"/>
                  </a:lnTo>
                  <a:lnTo>
                    <a:pt x="0" y="1318062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3663430" cy="1299012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260123" y="3816880"/>
            <a:ext cx="7250392" cy="3054227"/>
          </a:xfrm>
          <a:custGeom>
            <a:avLst/>
            <a:gdLst/>
            <a:ahLst/>
            <a:cxnLst/>
            <a:rect l="l" t="t" r="r" b="b"/>
            <a:pathLst>
              <a:path w="7250392" h="3054227">
                <a:moveTo>
                  <a:pt x="0" y="0"/>
                </a:moveTo>
                <a:lnTo>
                  <a:pt x="7250392" y="0"/>
                </a:lnTo>
                <a:lnTo>
                  <a:pt x="7250392" y="3054228"/>
                </a:lnTo>
                <a:lnTo>
                  <a:pt x="0" y="3054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7518032"/>
            <a:ext cx="5808745" cy="2768968"/>
            <a:chOff x="0" y="0"/>
            <a:chExt cx="2068623" cy="9860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68623" cy="986091"/>
            </a:xfrm>
            <a:custGeom>
              <a:avLst/>
              <a:gdLst/>
              <a:ahLst/>
              <a:cxnLst/>
              <a:rect l="l" t="t" r="r" b="b"/>
              <a:pathLst>
                <a:path w="2068623" h="986091">
                  <a:moveTo>
                    <a:pt x="0" y="0"/>
                  </a:moveTo>
                  <a:lnTo>
                    <a:pt x="2068623" y="0"/>
                  </a:lnTo>
                  <a:lnTo>
                    <a:pt x="2068623" y="986091"/>
                  </a:lnTo>
                  <a:lnTo>
                    <a:pt x="0" y="986091"/>
                  </a:lnTo>
                  <a:close/>
                </a:path>
              </a:pathLst>
            </a:custGeom>
            <a:solidFill>
              <a:srgbClr val="F7D00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2068623" cy="967041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108539">
            <a:off x="459908" y="6232173"/>
            <a:ext cx="2454552" cy="600342"/>
          </a:xfrm>
          <a:custGeom>
            <a:avLst/>
            <a:gdLst/>
            <a:ahLst/>
            <a:cxnLst/>
            <a:rect l="l" t="t" r="r" b="b"/>
            <a:pathLst>
              <a:path w="2454552" h="600342">
                <a:moveTo>
                  <a:pt x="0" y="0"/>
                </a:moveTo>
                <a:lnTo>
                  <a:pt x="2454552" y="0"/>
                </a:lnTo>
                <a:lnTo>
                  <a:pt x="2454552" y="600342"/>
                </a:lnTo>
                <a:lnTo>
                  <a:pt x="0" y="6003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60123" y="8563111"/>
            <a:ext cx="1313646" cy="1182617"/>
          </a:xfrm>
          <a:custGeom>
            <a:avLst/>
            <a:gdLst/>
            <a:ahLst/>
            <a:cxnLst/>
            <a:rect l="l" t="t" r="r" b="b"/>
            <a:pathLst>
              <a:path w="1313646" h="1182617">
                <a:moveTo>
                  <a:pt x="0" y="0"/>
                </a:moveTo>
                <a:lnTo>
                  <a:pt x="1313646" y="0"/>
                </a:lnTo>
                <a:lnTo>
                  <a:pt x="1313646" y="1182617"/>
                </a:lnTo>
                <a:lnTo>
                  <a:pt x="0" y="11826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256902" y="8846191"/>
            <a:ext cx="1614044" cy="616457"/>
          </a:xfrm>
          <a:custGeom>
            <a:avLst/>
            <a:gdLst/>
            <a:ahLst/>
            <a:cxnLst/>
            <a:rect l="l" t="t" r="r" b="b"/>
            <a:pathLst>
              <a:path w="1614044" h="616457">
                <a:moveTo>
                  <a:pt x="0" y="0"/>
                </a:moveTo>
                <a:lnTo>
                  <a:pt x="1614043" y="0"/>
                </a:lnTo>
                <a:lnTo>
                  <a:pt x="1614043" y="616457"/>
                </a:lnTo>
                <a:lnTo>
                  <a:pt x="0" y="6164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23955" y="420526"/>
            <a:ext cx="3345200" cy="3019531"/>
          </a:xfrm>
          <a:custGeom>
            <a:avLst/>
            <a:gdLst/>
            <a:ahLst/>
            <a:cxnLst/>
            <a:rect l="l" t="t" r="r" b="b"/>
            <a:pathLst>
              <a:path w="3345200" h="3019531">
                <a:moveTo>
                  <a:pt x="0" y="0"/>
                </a:moveTo>
                <a:lnTo>
                  <a:pt x="3345200" y="0"/>
                </a:lnTo>
                <a:lnTo>
                  <a:pt x="3345200" y="3019531"/>
                </a:lnTo>
                <a:lnTo>
                  <a:pt x="0" y="30195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53" b="-753"/>
            </a:stretch>
          </a:blipFill>
        </p:spPr>
      </p:sp>
      <p:sp>
        <p:nvSpPr>
          <p:cNvPr id="20" name="Freeform 20"/>
          <p:cNvSpPr/>
          <p:nvPr/>
        </p:nvSpPr>
        <p:spPr>
          <a:xfrm rot="2483863">
            <a:off x="4392021" y="992033"/>
            <a:ext cx="699119" cy="653676"/>
          </a:xfrm>
          <a:custGeom>
            <a:avLst/>
            <a:gdLst/>
            <a:ahLst/>
            <a:cxnLst/>
            <a:rect l="l" t="t" r="r" b="b"/>
            <a:pathLst>
              <a:path w="699119" h="653676">
                <a:moveTo>
                  <a:pt x="0" y="0"/>
                </a:moveTo>
                <a:lnTo>
                  <a:pt x="699120" y="0"/>
                </a:lnTo>
                <a:lnTo>
                  <a:pt x="699120" y="653677"/>
                </a:lnTo>
                <a:lnTo>
                  <a:pt x="0" y="653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936169" y="3963510"/>
            <a:ext cx="4616102" cy="4574441"/>
          </a:xfrm>
          <a:custGeom>
            <a:avLst/>
            <a:gdLst/>
            <a:ahLst/>
            <a:cxnLst/>
            <a:rect l="l" t="t" r="r" b="b"/>
            <a:pathLst>
              <a:path w="4616102" h="4574441">
                <a:moveTo>
                  <a:pt x="0" y="0"/>
                </a:moveTo>
                <a:lnTo>
                  <a:pt x="4616102" y="0"/>
                </a:lnTo>
                <a:lnTo>
                  <a:pt x="4616102" y="4574440"/>
                </a:lnTo>
                <a:lnTo>
                  <a:pt x="0" y="4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400000">
            <a:off x="4120294" y="7660968"/>
            <a:ext cx="1840912" cy="1555039"/>
          </a:xfrm>
          <a:custGeom>
            <a:avLst/>
            <a:gdLst/>
            <a:ahLst/>
            <a:cxnLst/>
            <a:rect l="l" t="t" r="r" b="b"/>
            <a:pathLst>
              <a:path w="1840912" h="1555039">
                <a:moveTo>
                  <a:pt x="0" y="0"/>
                </a:moveTo>
                <a:lnTo>
                  <a:pt x="1840913" y="0"/>
                </a:lnTo>
                <a:lnTo>
                  <a:pt x="1840913" y="1555039"/>
                </a:lnTo>
                <a:lnTo>
                  <a:pt x="0" y="15550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0524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841214" y="7808589"/>
            <a:ext cx="844035" cy="844035"/>
          </a:xfrm>
          <a:custGeom>
            <a:avLst/>
            <a:gdLst/>
            <a:ahLst/>
            <a:cxnLst/>
            <a:rect l="l" t="t" r="r" b="b"/>
            <a:pathLst>
              <a:path w="844035" h="844035">
                <a:moveTo>
                  <a:pt x="0" y="0"/>
                </a:moveTo>
                <a:lnTo>
                  <a:pt x="844034" y="0"/>
                </a:lnTo>
                <a:lnTo>
                  <a:pt x="844034" y="844034"/>
                </a:lnTo>
                <a:lnTo>
                  <a:pt x="0" y="8440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26063" y="1193785"/>
            <a:ext cx="4828995" cy="144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6592" b="1">
                <a:solidFill>
                  <a:srgbClr val="2F1EB5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Os Jogos Começaram!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6063" y="4308540"/>
            <a:ext cx="6533830" cy="282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1"/>
              </a:lnSpc>
              <a:spcBef>
                <a:spcPct val="0"/>
              </a:spcBef>
            </a:pPr>
            <a:r>
              <a:rPr lang="en-US" sz="3201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Monte sua equipe, escolha sua instituição e entre em campo!</a:t>
            </a:r>
          </a:p>
          <a:p>
            <a:pPr algn="l">
              <a:lnSpc>
                <a:spcPts val="3201"/>
              </a:lnSpc>
              <a:spcBef>
                <a:spcPct val="0"/>
              </a:spcBef>
            </a:pPr>
            <a:endParaRPr lang="en-US" sz="3201" b="1" i="1">
              <a:solidFill>
                <a:srgbClr val="2F1EB5"/>
              </a:solidFill>
              <a:latin typeface="Barlow Medium Italics"/>
              <a:ea typeface="Barlow Medium Italics"/>
              <a:cs typeface="Barlow Medium Italics"/>
              <a:sym typeface="Barlow Medium Italics"/>
            </a:endParaRPr>
          </a:p>
          <a:p>
            <a:pPr algn="l">
              <a:lnSpc>
                <a:spcPts val="3201"/>
              </a:lnSpc>
              <a:spcBef>
                <a:spcPct val="0"/>
              </a:spcBef>
            </a:pPr>
            <a:r>
              <a:rPr lang="en-US" sz="3201" b="1" i="1">
                <a:solidFill>
                  <a:srgbClr val="FF4AB7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De 06/05 a 15/06 </a:t>
            </a:r>
          </a:p>
          <a:p>
            <a:pPr algn="l">
              <a:lnSpc>
                <a:spcPts val="3201"/>
              </a:lnSpc>
              <a:spcBef>
                <a:spcPct val="0"/>
              </a:spcBef>
            </a:pPr>
            <a:endParaRPr lang="en-US" sz="3201" b="1" i="1">
              <a:solidFill>
                <a:srgbClr val="FF4AB7"/>
              </a:solidFill>
              <a:latin typeface="Barlow Bold Italics"/>
              <a:ea typeface="Barlow Bold Italics"/>
              <a:cs typeface="Barlow Bold Italics"/>
              <a:sym typeface="Barlow Bold Italics"/>
            </a:endParaRPr>
          </a:p>
          <a:p>
            <a:pPr algn="l">
              <a:lnSpc>
                <a:spcPts val="3201"/>
              </a:lnSpc>
              <a:spcBef>
                <a:spcPct val="0"/>
              </a:spcBef>
            </a:pPr>
            <a:r>
              <a:rPr lang="en-US" sz="3201" b="1" i="1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Clique aqui</a:t>
            </a:r>
            <a:r>
              <a:rPr lang="en-US" sz="3201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 para inscrever sua equipe no portal e começar sua jornada!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6063" y="9430660"/>
            <a:ext cx="3036798" cy="44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0"/>
              </a:lnSpc>
              <a:spcBef>
                <a:spcPct val="0"/>
              </a:spcBef>
            </a:pPr>
            <a:r>
              <a:rPr lang="en-US" sz="1700" b="1" i="1">
                <a:solidFill>
                  <a:srgbClr val="FF4AB7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#JogosVoluntariadoGerdau2025</a:t>
            </a:r>
          </a:p>
          <a:p>
            <a:pPr algn="l">
              <a:lnSpc>
                <a:spcPts val="1700"/>
              </a:lnSpc>
              <a:spcBef>
                <a:spcPct val="0"/>
              </a:spcBef>
            </a:pPr>
            <a:r>
              <a:rPr lang="en-US" sz="1700" b="1" i="1">
                <a:solidFill>
                  <a:srgbClr val="FF4AB7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#JuntosJogamosPraVencer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6063" y="7826870"/>
            <a:ext cx="3115150" cy="156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3"/>
              </a:lnSpc>
              <a:spcBef>
                <a:spcPct val="0"/>
              </a:spcBef>
            </a:pPr>
            <a:r>
              <a:rPr lang="en-US" sz="4113" b="1" i="1">
                <a:solidFill>
                  <a:srgbClr val="111B40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JUNTOS, JOGAMOS PRA VENCER!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275345" cy="3690974"/>
            <a:chOff x="0" y="0"/>
            <a:chExt cx="1878668" cy="1314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8668" cy="1314438"/>
            </a:xfrm>
            <a:custGeom>
              <a:avLst/>
              <a:gdLst/>
              <a:ahLst/>
              <a:cxnLst/>
              <a:rect l="l" t="t" r="r" b="b"/>
              <a:pathLst>
                <a:path w="1878668" h="1314438">
                  <a:moveTo>
                    <a:pt x="0" y="0"/>
                  </a:moveTo>
                  <a:lnTo>
                    <a:pt x="1878668" y="0"/>
                  </a:lnTo>
                  <a:lnTo>
                    <a:pt x="1878668" y="1314438"/>
                  </a:lnTo>
                  <a:lnTo>
                    <a:pt x="0" y="1314438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878668" cy="1295388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08745" y="0"/>
            <a:ext cx="4478255" cy="3816880"/>
            <a:chOff x="0" y="0"/>
            <a:chExt cx="1594806" cy="1359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4806" cy="1359276"/>
            </a:xfrm>
            <a:custGeom>
              <a:avLst/>
              <a:gdLst/>
              <a:ahLst/>
              <a:cxnLst/>
              <a:rect l="l" t="t" r="r" b="b"/>
              <a:pathLst>
                <a:path w="1594806" h="1359276">
                  <a:moveTo>
                    <a:pt x="0" y="0"/>
                  </a:moveTo>
                  <a:lnTo>
                    <a:pt x="1594806" y="0"/>
                  </a:lnTo>
                  <a:lnTo>
                    <a:pt x="1594806" y="1359276"/>
                  </a:lnTo>
                  <a:lnTo>
                    <a:pt x="0" y="1359276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4806" cy="134022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04822" y="2890974"/>
            <a:ext cx="3590810" cy="345615"/>
          </a:xfrm>
          <a:custGeom>
            <a:avLst/>
            <a:gdLst/>
            <a:ahLst/>
            <a:cxnLst/>
            <a:rect l="l" t="t" r="r" b="b"/>
            <a:pathLst>
              <a:path w="3590810" h="345615">
                <a:moveTo>
                  <a:pt x="0" y="0"/>
                </a:moveTo>
                <a:lnTo>
                  <a:pt x="3590810" y="0"/>
                </a:lnTo>
                <a:lnTo>
                  <a:pt x="3590810" y="345616"/>
                </a:lnTo>
                <a:lnTo>
                  <a:pt x="0" y="345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3474715"/>
            <a:ext cx="5275345" cy="4367167"/>
            <a:chOff x="0" y="0"/>
            <a:chExt cx="1878668" cy="15552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8668" cy="1555245"/>
            </a:xfrm>
            <a:custGeom>
              <a:avLst/>
              <a:gdLst/>
              <a:ahLst/>
              <a:cxnLst/>
              <a:rect l="l" t="t" r="r" b="b"/>
              <a:pathLst>
                <a:path w="1878668" h="1555245">
                  <a:moveTo>
                    <a:pt x="0" y="0"/>
                  </a:moveTo>
                  <a:lnTo>
                    <a:pt x="1878668" y="0"/>
                  </a:lnTo>
                  <a:lnTo>
                    <a:pt x="1878668" y="1555245"/>
                  </a:lnTo>
                  <a:lnTo>
                    <a:pt x="0" y="1555245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878668" cy="1536195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7841882"/>
            <a:ext cx="5275345" cy="2445118"/>
            <a:chOff x="0" y="0"/>
            <a:chExt cx="1878668" cy="8707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78668" cy="870761"/>
            </a:xfrm>
            <a:custGeom>
              <a:avLst/>
              <a:gdLst/>
              <a:ahLst/>
              <a:cxnLst/>
              <a:rect l="l" t="t" r="r" b="b"/>
              <a:pathLst>
                <a:path w="1878668" h="870761">
                  <a:moveTo>
                    <a:pt x="0" y="0"/>
                  </a:moveTo>
                  <a:lnTo>
                    <a:pt x="1878668" y="0"/>
                  </a:lnTo>
                  <a:lnTo>
                    <a:pt x="1878668" y="870761"/>
                  </a:lnTo>
                  <a:lnTo>
                    <a:pt x="0" y="870761"/>
                  </a:lnTo>
                  <a:close/>
                </a:path>
              </a:pathLst>
            </a:custGeom>
            <a:solidFill>
              <a:srgbClr val="F7D00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878668" cy="851711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275345" y="8744558"/>
            <a:ext cx="5011655" cy="1542442"/>
            <a:chOff x="0" y="0"/>
            <a:chExt cx="1784762" cy="5492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84762" cy="549298"/>
            </a:xfrm>
            <a:custGeom>
              <a:avLst/>
              <a:gdLst/>
              <a:ahLst/>
              <a:cxnLst/>
              <a:rect l="l" t="t" r="r" b="b"/>
              <a:pathLst>
                <a:path w="1784762" h="549298">
                  <a:moveTo>
                    <a:pt x="0" y="0"/>
                  </a:moveTo>
                  <a:lnTo>
                    <a:pt x="1784762" y="0"/>
                  </a:lnTo>
                  <a:lnTo>
                    <a:pt x="1784762" y="549298"/>
                  </a:lnTo>
                  <a:lnTo>
                    <a:pt x="0" y="549298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1784762" cy="530248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495519">
            <a:off x="1819288" y="5619913"/>
            <a:ext cx="2724463" cy="666358"/>
          </a:xfrm>
          <a:custGeom>
            <a:avLst/>
            <a:gdLst/>
            <a:ahLst/>
            <a:cxnLst/>
            <a:rect l="l" t="t" r="r" b="b"/>
            <a:pathLst>
              <a:path w="2724463" h="666358">
                <a:moveTo>
                  <a:pt x="0" y="0"/>
                </a:moveTo>
                <a:lnTo>
                  <a:pt x="2724462" y="0"/>
                </a:lnTo>
                <a:lnTo>
                  <a:pt x="2724462" y="666358"/>
                </a:lnTo>
                <a:lnTo>
                  <a:pt x="0" y="666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304045" y="9031990"/>
            <a:ext cx="1074781" cy="967578"/>
          </a:xfrm>
          <a:custGeom>
            <a:avLst/>
            <a:gdLst/>
            <a:ahLst/>
            <a:cxnLst/>
            <a:rect l="l" t="t" r="r" b="b"/>
            <a:pathLst>
              <a:path w="1074781" h="967578">
                <a:moveTo>
                  <a:pt x="0" y="0"/>
                </a:moveTo>
                <a:lnTo>
                  <a:pt x="1074782" y="0"/>
                </a:lnTo>
                <a:lnTo>
                  <a:pt x="1074782" y="967578"/>
                </a:lnTo>
                <a:lnTo>
                  <a:pt x="0" y="9675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937743" y="9263597"/>
            <a:ext cx="1320557" cy="504365"/>
          </a:xfrm>
          <a:custGeom>
            <a:avLst/>
            <a:gdLst/>
            <a:ahLst/>
            <a:cxnLst/>
            <a:rect l="l" t="t" r="r" b="b"/>
            <a:pathLst>
              <a:path w="1320557" h="504365">
                <a:moveTo>
                  <a:pt x="0" y="0"/>
                </a:moveTo>
                <a:lnTo>
                  <a:pt x="1320557" y="0"/>
                </a:lnTo>
                <a:lnTo>
                  <a:pt x="1320557" y="504365"/>
                </a:lnTo>
                <a:lnTo>
                  <a:pt x="0" y="5043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577581" y="393585"/>
            <a:ext cx="2720324" cy="2482430"/>
          </a:xfrm>
          <a:custGeom>
            <a:avLst/>
            <a:gdLst/>
            <a:ahLst/>
            <a:cxnLst/>
            <a:rect l="l" t="t" r="r" b="b"/>
            <a:pathLst>
              <a:path w="2720324" h="2482430">
                <a:moveTo>
                  <a:pt x="0" y="0"/>
                </a:moveTo>
                <a:lnTo>
                  <a:pt x="2720324" y="0"/>
                </a:lnTo>
                <a:lnTo>
                  <a:pt x="2720324" y="2482430"/>
                </a:lnTo>
                <a:lnTo>
                  <a:pt x="0" y="24824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0" r="-170" b="-747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880173" y="4999640"/>
            <a:ext cx="8890014" cy="3744918"/>
          </a:xfrm>
          <a:custGeom>
            <a:avLst/>
            <a:gdLst/>
            <a:ahLst/>
            <a:cxnLst/>
            <a:rect l="l" t="t" r="r" b="b"/>
            <a:pathLst>
              <a:path w="8890014" h="3744918">
                <a:moveTo>
                  <a:pt x="0" y="0"/>
                </a:moveTo>
                <a:lnTo>
                  <a:pt x="8890013" y="0"/>
                </a:lnTo>
                <a:lnTo>
                  <a:pt x="8890013" y="3744918"/>
                </a:lnTo>
                <a:lnTo>
                  <a:pt x="0" y="37449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75345" y="4246908"/>
            <a:ext cx="1186584" cy="1191051"/>
          </a:xfrm>
          <a:custGeom>
            <a:avLst/>
            <a:gdLst/>
            <a:ahLst/>
            <a:cxnLst/>
            <a:rect l="l" t="t" r="r" b="b"/>
            <a:pathLst>
              <a:path w="1186584" h="1191051">
                <a:moveTo>
                  <a:pt x="0" y="0"/>
                </a:moveTo>
                <a:lnTo>
                  <a:pt x="1186585" y="0"/>
                </a:lnTo>
                <a:lnTo>
                  <a:pt x="1186585" y="1191051"/>
                </a:lnTo>
                <a:lnTo>
                  <a:pt x="0" y="1191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335329" y="2777615"/>
            <a:ext cx="4951671" cy="5966944"/>
          </a:xfrm>
          <a:custGeom>
            <a:avLst/>
            <a:gdLst/>
            <a:ahLst/>
            <a:cxnLst/>
            <a:rect l="l" t="t" r="r" b="b"/>
            <a:pathLst>
              <a:path w="4951671" h="5966944">
                <a:moveTo>
                  <a:pt x="0" y="0"/>
                </a:moveTo>
                <a:lnTo>
                  <a:pt x="4951671" y="0"/>
                </a:lnTo>
                <a:lnTo>
                  <a:pt x="4951671" y="5966943"/>
                </a:lnTo>
                <a:lnTo>
                  <a:pt x="0" y="59669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0646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781863" y="5191082"/>
            <a:ext cx="3585839" cy="3553476"/>
          </a:xfrm>
          <a:custGeom>
            <a:avLst/>
            <a:gdLst/>
            <a:ahLst/>
            <a:cxnLst/>
            <a:rect l="l" t="t" r="r" b="b"/>
            <a:pathLst>
              <a:path w="3585839" h="3553476">
                <a:moveTo>
                  <a:pt x="0" y="0"/>
                </a:moveTo>
                <a:lnTo>
                  <a:pt x="3585839" y="0"/>
                </a:lnTo>
                <a:lnTo>
                  <a:pt x="3585839" y="3553476"/>
                </a:lnTo>
                <a:lnTo>
                  <a:pt x="0" y="35534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338509">
            <a:off x="2507574" y="425313"/>
            <a:ext cx="791284" cy="739851"/>
          </a:xfrm>
          <a:custGeom>
            <a:avLst/>
            <a:gdLst/>
            <a:ahLst/>
            <a:cxnLst/>
            <a:rect l="l" t="t" r="r" b="b"/>
            <a:pathLst>
              <a:path w="791284" h="739851">
                <a:moveTo>
                  <a:pt x="0" y="0"/>
                </a:moveTo>
                <a:lnTo>
                  <a:pt x="791284" y="0"/>
                </a:lnTo>
                <a:lnTo>
                  <a:pt x="791284" y="739851"/>
                </a:lnTo>
                <a:lnTo>
                  <a:pt x="0" y="7398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711503" y="679068"/>
            <a:ext cx="3004412" cy="233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5531" b="1">
                <a:solidFill>
                  <a:srgbClr val="2F1EB5"/>
                </a:solidFill>
                <a:latin typeface="Barlow Ultra-Bold"/>
                <a:ea typeface="Barlow Ultra-Bold"/>
                <a:cs typeface="Barlow Ultra-Bold"/>
                <a:sym typeface="Barlow Ultra-Bold"/>
              </a:rPr>
              <a:t>Bora conhecer o campo de jogo?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1503" y="3795105"/>
            <a:ext cx="4037553" cy="352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7"/>
              </a:lnSpc>
            </a:pPr>
            <a:r>
              <a:rPr lang="en-US" sz="2576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Chegou a hora de visitar</a:t>
            </a:r>
          </a:p>
          <a:p>
            <a:pPr algn="l">
              <a:lnSpc>
                <a:spcPts val="3117"/>
              </a:lnSpc>
            </a:pPr>
            <a:r>
              <a:rPr lang="en-US" sz="2576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a instituição escolhida, entender suas necessidades e registrar no portal! </a:t>
            </a:r>
          </a:p>
          <a:p>
            <a:pPr algn="l">
              <a:lnSpc>
                <a:spcPts val="3117"/>
              </a:lnSpc>
            </a:pPr>
            <a:endParaRPr lang="en-US" sz="2576" b="1" i="1">
              <a:solidFill>
                <a:srgbClr val="2F1EB5"/>
              </a:solidFill>
              <a:latin typeface="Barlow Medium Italics"/>
              <a:ea typeface="Barlow Medium Italics"/>
              <a:cs typeface="Barlow Medium Italics"/>
              <a:sym typeface="Barlow Medium Italics"/>
            </a:endParaRPr>
          </a:p>
          <a:p>
            <a:pPr algn="l">
              <a:lnSpc>
                <a:spcPts val="3117"/>
              </a:lnSpc>
            </a:pPr>
            <a:r>
              <a:rPr lang="en-US" sz="2576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Quando? </a:t>
            </a:r>
            <a:r>
              <a:rPr lang="en-US" sz="2576" b="1" i="1">
                <a:solidFill>
                  <a:srgbClr val="2F1EB5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De 15/05 a 30/06 </a:t>
            </a:r>
          </a:p>
          <a:p>
            <a:pPr algn="l">
              <a:lnSpc>
                <a:spcPts val="3117"/>
              </a:lnSpc>
            </a:pPr>
            <a:endParaRPr lang="en-US" sz="2576" b="1" i="1">
              <a:solidFill>
                <a:srgbClr val="2F1EB5"/>
              </a:solidFill>
              <a:latin typeface="Barlow Bold Italics"/>
              <a:ea typeface="Barlow Bold Italics"/>
              <a:cs typeface="Barlow Bold Italics"/>
              <a:sym typeface="Barlow Bold Italics"/>
            </a:endParaRPr>
          </a:p>
          <a:p>
            <a:pPr algn="l">
              <a:lnSpc>
                <a:spcPts val="3117"/>
              </a:lnSpc>
            </a:pPr>
            <a:r>
              <a:rPr lang="en-US" sz="2576" b="1" i="1">
                <a:solidFill>
                  <a:srgbClr val="2F1EB5"/>
                </a:solidFill>
                <a:latin typeface="Barlow Medium Italics"/>
                <a:ea typeface="Barlow Medium Italics"/>
                <a:cs typeface="Barlow Medium Italics"/>
                <a:sym typeface="Barlow Medium Italics"/>
              </a:rPr>
              <a:t>Visite, registre e garanta pontos para sua equipe!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11503" y="9271339"/>
            <a:ext cx="3469493" cy="5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#JogosVoluntariadoGerdau2025</a:t>
            </a:r>
          </a:p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#JuntosJogamosPraVencer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1503" y="8127632"/>
            <a:ext cx="3469493" cy="9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  <a:spcBef>
                <a:spcPct val="0"/>
              </a:spcBef>
            </a:pPr>
            <a:r>
              <a:rPr lang="en-US" sz="3730" b="1" i="1">
                <a:solidFill>
                  <a:srgbClr val="111B40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Clique aqui para saber mais.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7362" y="-3750222"/>
            <a:ext cx="3814640" cy="9287578"/>
            <a:chOff x="0" y="0"/>
            <a:chExt cx="1358478" cy="3307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478" cy="3307513"/>
            </a:xfrm>
            <a:custGeom>
              <a:avLst/>
              <a:gdLst/>
              <a:ahLst/>
              <a:cxnLst/>
              <a:rect l="l" t="t" r="r" b="b"/>
              <a:pathLst>
                <a:path w="1358478" h="3307513">
                  <a:moveTo>
                    <a:pt x="0" y="0"/>
                  </a:moveTo>
                  <a:lnTo>
                    <a:pt x="1358478" y="0"/>
                  </a:lnTo>
                  <a:lnTo>
                    <a:pt x="1358478" y="3307513"/>
                  </a:lnTo>
                  <a:lnTo>
                    <a:pt x="0" y="3307513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358478" cy="3288463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502009" y="-303022"/>
            <a:ext cx="6356958" cy="2677869"/>
          </a:xfrm>
          <a:custGeom>
            <a:avLst/>
            <a:gdLst/>
            <a:ahLst/>
            <a:cxnLst/>
            <a:rect l="l" t="t" r="r" b="b"/>
            <a:pathLst>
              <a:path w="6356958" h="2677869">
                <a:moveTo>
                  <a:pt x="0" y="0"/>
                </a:moveTo>
                <a:lnTo>
                  <a:pt x="6356958" y="0"/>
                </a:lnTo>
                <a:lnTo>
                  <a:pt x="6356958" y="2677868"/>
                </a:lnTo>
                <a:lnTo>
                  <a:pt x="0" y="2677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63347" y="-17285"/>
            <a:ext cx="6720710" cy="8725455"/>
            <a:chOff x="0" y="0"/>
            <a:chExt cx="2393394" cy="31073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394" cy="3107329"/>
            </a:xfrm>
            <a:custGeom>
              <a:avLst/>
              <a:gdLst/>
              <a:ahLst/>
              <a:cxnLst/>
              <a:rect l="l" t="t" r="r" b="b"/>
              <a:pathLst>
                <a:path w="2393394" h="3107329">
                  <a:moveTo>
                    <a:pt x="0" y="0"/>
                  </a:moveTo>
                  <a:lnTo>
                    <a:pt x="2393394" y="0"/>
                  </a:lnTo>
                  <a:lnTo>
                    <a:pt x="2393394" y="3107329"/>
                  </a:lnTo>
                  <a:lnTo>
                    <a:pt x="0" y="3107329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2393394" cy="3088279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57362" y="5537355"/>
            <a:ext cx="3814640" cy="3170815"/>
            <a:chOff x="0" y="0"/>
            <a:chExt cx="1358478" cy="11291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478" cy="1129198"/>
            </a:xfrm>
            <a:custGeom>
              <a:avLst/>
              <a:gdLst/>
              <a:ahLst/>
              <a:cxnLst/>
              <a:rect l="l" t="t" r="r" b="b"/>
              <a:pathLst>
                <a:path w="1358478" h="1129198">
                  <a:moveTo>
                    <a:pt x="0" y="0"/>
                  </a:moveTo>
                  <a:lnTo>
                    <a:pt x="1358478" y="0"/>
                  </a:lnTo>
                  <a:lnTo>
                    <a:pt x="1358478" y="1129198"/>
                  </a:lnTo>
                  <a:lnTo>
                    <a:pt x="0" y="1129198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1358478" cy="1110148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57362" y="8708170"/>
            <a:ext cx="3651174" cy="1578830"/>
            <a:chOff x="0" y="0"/>
            <a:chExt cx="1300264" cy="5622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0264" cy="562256"/>
            </a:xfrm>
            <a:custGeom>
              <a:avLst/>
              <a:gdLst/>
              <a:ahLst/>
              <a:cxnLst/>
              <a:rect l="l" t="t" r="r" b="b"/>
              <a:pathLst>
                <a:path w="1300264" h="562256">
                  <a:moveTo>
                    <a:pt x="0" y="0"/>
                  </a:moveTo>
                  <a:lnTo>
                    <a:pt x="1300264" y="0"/>
                  </a:lnTo>
                  <a:lnTo>
                    <a:pt x="1300264" y="562256"/>
                  </a:lnTo>
                  <a:lnTo>
                    <a:pt x="0" y="562256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300264" cy="54320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22317" y="8708170"/>
            <a:ext cx="8679679" cy="1600369"/>
            <a:chOff x="0" y="0"/>
            <a:chExt cx="3091027" cy="5699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91027" cy="569927"/>
            </a:xfrm>
            <a:custGeom>
              <a:avLst/>
              <a:gdLst/>
              <a:ahLst/>
              <a:cxnLst/>
              <a:rect l="l" t="t" r="r" b="b"/>
              <a:pathLst>
                <a:path w="3091027" h="569927">
                  <a:moveTo>
                    <a:pt x="0" y="0"/>
                  </a:moveTo>
                  <a:lnTo>
                    <a:pt x="3091027" y="0"/>
                  </a:lnTo>
                  <a:lnTo>
                    <a:pt x="3091027" y="569927"/>
                  </a:lnTo>
                  <a:lnTo>
                    <a:pt x="0" y="569927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3091027" cy="550877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>
            <a:off x="6079821" y="4190757"/>
            <a:ext cx="6356958" cy="2677869"/>
          </a:xfrm>
          <a:custGeom>
            <a:avLst/>
            <a:gdLst/>
            <a:ahLst/>
            <a:cxnLst/>
            <a:rect l="l" t="t" r="r" b="b"/>
            <a:pathLst>
              <a:path w="6356958" h="2677869">
                <a:moveTo>
                  <a:pt x="0" y="0"/>
                </a:moveTo>
                <a:lnTo>
                  <a:pt x="6356958" y="0"/>
                </a:lnTo>
                <a:lnTo>
                  <a:pt x="6356958" y="2677868"/>
                </a:lnTo>
                <a:lnTo>
                  <a:pt x="0" y="2677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57344" y="9244889"/>
            <a:ext cx="2974364" cy="526931"/>
            <a:chOff x="0" y="0"/>
            <a:chExt cx="3965819" cy="702574"/>
          </a:xfrm>
        </p:grpSpPr>
        <p:sp>
          <p:nvSpPr>
            <p:cNvPr id="20" name="Freeform 20"/>
            <p:cNvSpPr/>
            <p:nvPr/>
          </p:nvSpPr>
          <p:spPr>
            <a:xfrm>
              <a:off x="0" y="67064"/>
              <a:ext cx="585087" cy="580699"/>
            </a:xfrm>
            <a:custGeom>
              <a:avLst/>
              <a:gdLst/>
              <a:ahLst/>
              <a:cxnLst/>
              <a:rect l="l" t="t" r="r" b="b"/>
              <a:pathLst>
                <a:path w="585087" h="580699">
                  <a:moveTo>
                    <a:pt x="0" y="0"/>
                  </a:moveTo>
                  <a:lnTo>
                    <a:pt x="585087" y="0"/>
                  </a:lnTo>
                  <a:lnTo>
                    <a:pt x="585087" y="580699"/>
                  </a:lnTo>
                  <a:lnTo>
                    <a:pt x="0" y="580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30000" y="28575"/>
              <a:ext cx="3335819" cy="67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09"/>
                </a:lnSpc>
                <a:spcBef>
                  <a:spcPct val="0"/>
                </a:spcBef>
              </a:pPr>
              <a:r>
                <a:rPr lang="en-US" sz="1909" b="1">
                  <a:solidFill>
                    <a:srgbClr val="FF4AB7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JOGOSVOLUNTARIADO</a:t>
              </a:r>
              <a:r>
                <a:rPr lang="en-US" sz="1909">
                  <a:solidFill>
                    <a:srgbClr val="FF4AB7"/>
                  </a:solidFill>
                  <a:latin typeface="Barlow"/>
                  <a:ea typeface="Barlow"/>
                  <a:cs typeface="Barlow"/>
                  <a:sym typeface="Barlow"/>
                </a:rPr>
                <a:t>GERDAU2025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04106" y="9222271"/>
            <a:ext cx="2668483" cy="572167"/>
            <a:chOff x="0" y="0"/>
            <a:chExt cx="3557977" cy="762889"/>
          </a:xfrm>
        </p:grpSpPr>
        <p:sp>
          <p:nvSpPr>
            <p:cNvPr id="23" name="Freeform 23"/>
            <p:cNvSpPr/>
            <p:nvPr/>
          </p:nvSpPr>
          <p:spPr>
            <a:xfrm>
              <a:off x="0" y="62569"/>
              <a:ext cx="628917" cy="624200"/>
            </a:xfrm>
            <a:custGeom>
              <a:avLst/>
              <a:gdLst/>
              <a:ahLst/>
              <a:cxnLst/>
              <a:rect l="l" t="t" r="r" b="b"/>
              <a:pathLst>
                <a:path w="628917" h="624200">
                  <a:moveTo>
                    <a:pt x="0" y="0"/>
                  </a:moveTo>
                  <a:lnTo>
                    <a:pt x="628917" y="0"/>
                  </a:lnTo>
                  <a:lnTo>
                    <a:pt x="628917" y="624200"/>
                  </a:lnTo>
                  <a:lnTo>
                    <a:pt x="0" y="62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77194" y="38100"/>
              <a:ext cx="2880783" cy="724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2"/>
                </a:lnSpc>
                <a:spcBef>
                  <a:spcPct val="0"/>
                </a:spcBef>
              </a:pPr>
              <a:r>
                <a:rPr lang="en-US" sz="2052" b="1" u="none" strike="noStrike">
                  <a:solidFill>
                    <a:srgbClr val="FF4AB7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JUNTOSJOGAMOS</a:t>
              </a:r>
              <a:r>
                <a:rPr lang="en-US" sz="2052" u="none" strike="noStrike">
                  <a:solidFill>
                    <a:srgbClr val="FF4AB7"/>
                  </a:solidFill>
                  <a:latin typeface="Barlow"/>
                  <a:ea typeface="Barlow"/>
                  <a:cs typeface="Barlow"/>
                  <a:sym typeface="Barlow"/>
                </a:rPr>
                <a:t>PRAVENCER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7084038" y="9050658"/>
            <a:ext cx="980533" cy="882731"/>
          </a:xfrm>
          <a:custGeom>
            <a:avLst/>
            <a:gdLst/>
            <a:ahLst/>
            <a:cxnLst/>
            <a:rect l="l" t="t" r="r" b="b"/>
            <a:pathLst>
              <a:path w="980533" h="882731">
                <a:moveTo>
                  <a:pt x="0" y="0"/>
                </a:moveTo>
                <a:lnTo>
                  <a:pt x="980533" y="0"/>
                </a:lnTo>
                <a:lnTo>
                  <a:pt x="980533" y="882731"/>
                </a:lnTo>
                <a:lnTo>
                  <a:pt x="0" y="8827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574476" y="9261955"/>
            <a:ext cx="1204757" cy="460137"/>
          </a:xfrm>
          <a:custGeom>
            <a:avLst/>
            <a:gdLst/>
            <a:ahLst/>
            <a:cxnLst/>
            <a:rect l="l" t="t" r="r" b="b"/>
            <a:pathLst>
              <a:path w="1204757" h="460137">
                <a:moveTo>
                  <a:pt x="0" y="0"/>
                </a:moveTo>
                <a:lnTo>
                  <a:pt x="1204757" y="0"/>
                </a:lnTo>
                <a:lnTo>
                  <a:pt x="1204757" y="460137"/>
                </a:lnTo>
                <a:lnTo>
                  <a:pt x="0" y="46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966809" y="779376"/>
            <a:ext cx="3195746" cy="2928102"/>
          </a:xfrm>
          <a:custGeom>
            <a:avLst/>
            <a:gdLst/>
            <a:ahLst/>
            <a:cxnLst/>
            <a:rect l="l" t="t" r="r" b="b"/>
            <a:pathLst>
              <a:path w="3195746" h="2928102">
                <a:moveTo>
                  <a:pt x="0" y="0"/>
                </a:moveTo>
                <a:lnTo>
                  <a:pt x="3195746" y="0"/>
                </a:lnTo>
                <a:lnTo>
                  <a:pt x="3195746" y="2928102"/>
                </a:lnTo>
                <a:lnTo>
                  <a:pt x="0" y="29281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072589" y="4130830"/>
            <a:ext cx="1846777" cy="1853728"/>
          </a:xfrm>
          <a:custGeom>
            <a:avLst/>
            <a:gdLst/>
            <a:ahLst/>
            <a:cxnLst/>
            <a:rect l="l" t="t" r="r" b="b"/>
            <a:pathLst>
              <a:path w="1846777" h="1853728">
                <a:moveTo>
                  <a:pt x="0" y="0"/>
                </a:moveTo>
                <a:lnTo>
                  <a:pt x="1846777" y="0"/>
                </a:lnTo>
                <a:lnTo>
                  <a:pt x="1846777" y="1853729"/>
                </a:lnTo>
                <a:lnTo>
                  <a:pt x="0" y="18537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3596131">
            <a:off x="4779834" y="236228"/>
            <a:ext cx="1184478" cy="1107487"/>
          </a:xfrm>
          <a:custGeom>
            <a:avLst/>
            <a:gdLst/>
            <a:ahLst/>
            <a:cxnLst/>
            <a:rect l="l" t="t" r="r" b="b"/>
            <a:pathLst>
              <a:path w="1184478" h="1107487">
                <a:moveTo>
                  <a:pt x="0" y="0"/>
                </a:moveTo>
                <a:lnTo>
                  <a:pt x="1184478" y="0"/>
                </a:lnTo>
                <a:lnTo>
                  <a:pt x="1184478" y="1107487"/>
                </a:lnTo>
                <a:lnTo>
                  <a:pt x="0" y="11074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746112" y="767980"/>
            <a:ext cx="4190900" cy="197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7"/>
              </a:lnSpc>
            </a:pPr>
            <a:r>
              <a:rPr lang="en-US" sz="7401" b="1">
                <a:solidFill>
                  <a:srgbClr val="F6D002"/>
                </a:solidFill>
                <a:latin typeface="Barlow Heavy"/>
                <a:ea typeface="Barlow Heavy"/>
                <a:cs typeface="Barlow Heavy"/>
                <a:sym typeface="Barlow Heavy"/>
              </a:rPr>
              <a:t>ATENÇÃO EQUIPES!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46112" y="2798215"/>
            <a:ext cx="4190900" cy="128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2"/>
              </a:lnSpc>
            </a:pPr>
            <a:r>
              <a:rPr lang="en-US" sz="4312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Ação planejada é ponto garantido!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6112" y="7717061"/>
            <a:ext cx="4843021" cy="46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8"/>
              </a:lnSpc>
              <a:spcBef>
                <a:spcPct val="0"/>
              </a:spcBef>
            </a:pPr>
            <a:r>
              <a:rPr lang="en-US" sz="3458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Clique aqui e saiba mais!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6112" y="4528559"/>
            <a:ext cx="4843021" cy="297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7"/>
              </a:lnSpc>
            </a:pPr>
            <a:r>
              <a:rPr lang="en-US" sz="2358" b="1">
                <a:solidFill>
                  <a:srgbClr val="F6D002"/>
                </a:solidFill>
                <a:latin typeface="Barlow Medium"/>
                <a:ea typeface="Barlow Medium"/>
                <a:cs typeface="Barlow Medium"/>
                <a:sym typeface="Barlow Medium"/>
              </a:rPr>
              <a:t>Organize sua equipe, planeje a atividade e cadastre sua ação no portal. Depois, é só fazer acontecer! </a:t>
            </a:r>
          </a:p>
          <a:p>
            <a:pPr algn="just">
              <a:lnSpc>
                <a:spcPts val="2947"/>
              </a:lnSpc>
            </a:pPr>
            <a:endParaRPr lang="en-US" sz="2358" b="1">
              <a:solidFill>
                <a:srgbClr val="F6D002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algn="just">
              <a:lnSpc>
                <a:spcPts val="2947"/>
              </a:lnSpc>
            </a:pPr>
            <a:r>
              <a:rPr lang="en-US" sz="2358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Quando? De 06/05 a 01/06 </a:t>
            </a:r>
          </a:p>
          <a:p>
            <a:pPr algn="just">
              <a:lnSpc>
                <a:spcPts val="2947"/>
              </a:lnSpc>
            </a:pPr>
            <a:endParaRPr lang="en-US" sz="2358" b="1">
              <a:solidFill>
                <a:srgbClr val="E8E9E8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2947"/>
              </a:lnSpc>
            </a:pPr>
            <a:r>
              <a:rPr lang="en-US" sz="2358" b="1">
                <a:solidFill>
                  <a:srgbClr val="F6D002"/>
                </a:solidFill>
                <a:latin typeface="Barlow Medium"/>
                <a:ea typeface="Barlow Medium"/>
                <a:cs typeface="Barlow Medium"/>
                <a:sym typeface="Barlow Medium"/>
              </a:rPr>
              <a:t>Bora transformar realidades?</a:t>
            </a:r>
          </a:p>
          <a:p>
            <a:pPr algn="just">
              <a:lnSpc>
                <a:spcPts val="2947"/>
              </a:lnSpc>
            </a:pPr>
            <a:endParaRPr lang="en-US" sz="2358" b="1">
              <a:solidFill>
                <a:srgbClr val="F6D00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13938" cy="3126016"/>
            <a:chOff x="0" y="0"/>
            <a:chExt cx="2141697" cy="1113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697" cy="1113244"/>
            </a:xfrm>
            <a:custGeom>
              <a:avLst/>
              <a:gdLst/>
              <a:ahLst/>
              <a:cxnLst/>
              <a:rect l="l" t="t" r="r" b="b"/>
              <a:pathLst>
                <a:path w="2141697" h="1113244">
                  <a:moveTo>
                    <a:pt x="0" y="0"/>
                  </a:moveTo>
                  <a:lnTo>
                    <a:pt x="2141697" y="0"/>
                  </a:lnTo>
                  <a:lnTo>
                    <a:pt x="2141697" y="1113244"/>
                  </a:lnTo>
                  <a:lnTo>
                    <a:pt x="0" y="1113244"/>
                  </a:lnTo>
                  <a:close/>
                </a:path>
              </a:pathLst>
            </a:custGeom>
            <a:solidFill>
              <a:srgbClr val="F7D00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141697" cy="1094194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13938" y="0"/>
            <a:ext cx="4273062" cy="3126016"/>
            <a:chOff x="0" y="0"/>
            <a:chExt cx="1521732" cy="11132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1732" cy="1113244"/>
            </a:xfrm>
            <a:custGeom>
              <a:avLst/>
              <a:gdLst/>
              <a:ahLst/>
              <a:cxnLst/>
              <a:rect l="l" t="t" r="r" b="b"/>
              <a:pathLst>
                <a:path w="1521732" h="1113244">
                  <a:moveTo>
                    <a:pt x="0" y="0"/>
                  </a:moveTo>
                  <a:lnTo>
                    <a:pt x="1521732" y="0"/>
                  </a:lnTo>
                  <a:lnTo>
                    <a:pt x="1521732" y="1113244"/>
                  </a:lnTo>
                  <a:lnTo>
                    <a:pt x="0" y="1113244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21732" cy="1094194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13938" y="3121721"/>
            <a:ext cx="4273062" cy="5627252"/>
            <a:chOff x="0" y="0"/>
            <a:chExt cx="1521732" cy="2003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1732" cy="2003990"/>
            </a:xfrm>
            <a:custGeom>
              <a:avLst/>
              <a:gdLst/>
              <a:ahLst/>
              <a:cxnLst/>
              <a:rect l="l" t="t" r="r" b="b"/>
              <a:pathLst>
                <a:path w="1521732" h="2003990">
                  <a:moveTo>
                    <a:pt x="0" y="0"/>
                  </a:moveTo>
                  <a:lnTo>
                    <a:pt x="1521732" y="0"/>
                  </a:lnTo>
                  <a:lnTo>
                    <a:pt x="1521732" y="2003990"/>
                  </a:lnTo>
                  <a:lnTo>
                    <a:pt x="0" y="2003990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521732" cy="1984940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13938" y="3121721"/>
            <a:ext cx="4273062" cy="5627252"/>
            <a:chOff x="0" y="0"/>
            <a:chExt cx="1521732" cy="2003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21732" cy="2003990"/>
            </a:xfrm>
            <a:custGeom>
              <a:avLst/>
              <a:gdLst/>
              <a:ahLst/>
              <a:cxnLst/>
              <a:rect l="l" t="t" r="r" b="b"/>
              <a:pathLst>
                <a:path w="1521732" h="2003990">
                  <a:moveTo>
                    <a:pt x="0" y="0"/>
                  </a:moveTo>
                  <a:lnTo>
                    <a:pt x="1521732" y="0"/>
                  </a:lnTo>
                  <a:lnTo>
                    <a:pt x="1521732" y="2003990"/>
                  </a:lnTo>
                  <a:lnTo>
                    <a:pt x="0" y="2003990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521732" cy="1984940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13938" y="8748973"/>
            <a:ext cx="4273062" cy="1538027"/>
            <a:chOff x="0" y="0"/>
            <a:chExt cx="1521732" cy="5477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1732" cy="547726"/>
            </a:xfrm>
            <a:custGeom>
              <a:avLst/>
              <a:gdLst/>
              <a:ahLst/>
              <a:cxnLst/>
              <a:rect l="l" t="t" r="r" b="b"/>
              <a:pathLst>
                <a:path w="1521732" h="547726">
                  <a:moveTo>
                    <a:pt x="0" y="0"/>
                  </a:moveTo>
                  <a:lnTo>
                    <a:pt x="1521732" y="0"/>
                  </a:lnTo>
                  <a:lnTo>
                    <a:pt x="1521732" y="547726"/>
                  </a:lnTo>
                  <a:lnTo>
                    <a:pt x="0" y="547726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1521732" cy="52867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8328064" y="9248535"/>
            <a:ext cx="1408752" cy="538904"/>
          </a:xfrm>
          <a:custGeom>
            <a:avLst/>
            <a:gdLst/>
            <a:ahLst/>
            <a:cxnLst/>
            <a:rect l="l" t="t" r="r" b="b"/>
            <a:pathLst>
              <a:path w="1408752" h="538904">
                <a:moveTo>
                  <a:pt x="0" y="0"/>
                </a:moveTo>
                <a:lnTo>
                  <a:pt x="1408752" y="0"/>
                </a:lnTo>
                <a:lnTo>
                  <a:pt x="1408752" y="538903"/>
                </a:lnTo>
                <a:lnTo>
                  <a:pt x="0" y="538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590605" y="9038579"/>
            <a:ext cx="1062323" cy="958815"/>
          </a:xfrm>
          <a:custGeom>
            <a:avLst/>
            <a:gdLst/>
            <a:ahLst/>
            <a:cxnLst/>
            <a:rect l="l" t="t" r="r" b="b"/>
            <a:pathLst>
              <a:path w="1062323" h="958815">
                <a:moveTo>
                  <a:pt x="0" y="0"/>
                </a:moveTo>
                <a:lnTo>
                  <a:pt x="1062323" y="0"/>
                </a:lnTo>
                <a:lnTo>
                  <a:pt x="1062323" y="958815"/>
                </a:lnTo>
                <a:lnTo>
                  <a:pt x="0" y="958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90161" y="2200922"/>
            <a:ext cx="4713733" cy="453697"/>
          </a:xfrm>
          <a:custGeom>
            <a:avLst/>
            <a:gdLst/>
            <a:ahLst/>
            <a:cxnLst/>
            <a:rect l="l" t="t" r="r" b="b"/>
            <a:pathLst>
              <a:path w="4713733" h="453697">
                <a:moveTo>
                  <a:pt x="0" y="0"/>
                </a:moveTo>
                <a:lnTo>
                  <a:pt x="4713732" y="0"/>
                </a:lnTo>
                <a:lnTo>
                  <a:pt x="4713732" y="453697"/>
                </a:lnTo>
                <a:lnTo>
                  <a:pt x="0" y="453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797617" y="323457"/>
            <a:ext cx="2705704" cy="2479101"/>
          </a:xfrm>
          <a:custGeom>
            <a:avLst/>
            <a:gdLst/>
            <a:ahLst/>
            <a:cxnLst/>
            <a:rect l="l" t="t" r="r" b="b"/>
            <a:pathLst>
              <a:path w="2705704" h="2479101">
                <a:moveTo>
                  <a:pt x="0" y="0"/>
                </a:moveTo>
                <a:lnTo>
                  <a:pt x="2705704" y="0"/>
                </a:lnTo>
                <a:lnTo>
                  <a:pt x="2705704" y="2479101"/>
                </a:lnTo>
                <a:lnTo>
                  <a:pt x="0" y="2479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013938" y="3119209"/>
            <a:ext cx="8491216" cy="3576925"/>
          </a:xfrm>
          <a:custGeom>
            <a:avLst/>
            <a:gdLst/>
            <a:ahLst/>
            <a:cxnLst/>
            <a:rect l="l" t="t" r="r" b="b"/>
            <a:pathLst>
              <a:path w="8491216" h="3576925">
                <a:moveTo>
                  <a:pt x="0" y="0"/>
                </a:moveTo>
                <a:lnTo>
                  <a:pt x="8491216" y="0"/>
                </a:lnTo>
                <a:lnTo>
                  <a:pt x="8491216" y="3576925"/>
                </a:lnTo>
                <a:lnTo>
                  <a:pt x="0" y="3576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260498" y="2752478"/>
            <a:ext cx="1577755" cy="1583694"/>
          </a:xfrm>
          <a:custGeom>
            <a:avLst/>
            <a:gdLst/>
            <a:ahLst/>
            <a:cxnLst/>
            <a:rect l="l" t="t" r="r" b="b"/>
            <a:pathLst>
              <a:path w="1577755" h="1583694">
                <a:moveTo>
                  <a:pt x="0" y="0"/>
                </a:moveTo>
                <a:lnTo>
                  <a:pt x="1577755" y="0"/>
                </a:lnTo>
                <a:lnTo>
                  <a:pt x="1577755" y="1583694"/>
                </a:lnTo>
                <a:lnTo>
                  <a:pt x="0" y="15836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191533" y="4381883"/>
            <a:ext cx="3917873" cy="3883591"/>
          </a:xfrm>
          <a:custGeom>
            <a:avLst/>
            <a:gdLst/>
            <a:ahLst/>
            <a:cxnLst/>
            <a:rect l="l" t="t" r="r" b="b"/>
            <a:pathLst>
              <a:path w="3917873" h="3883591">
                <a:moveTo>
                  <a:pt x="0" y="0"/>
                </a:moveTo>
                <a:lnTo>
                  <a:pt x="3917873" y="0"/>
                </a:lnTo>
                <a:lnTo>
                  <a:pt x="3917873" y="3883592"/>
                </a:lnTo>
                <a:lnTo>
                  <a:pt x="0" y="38835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0" y="7175444"/>
            <a:ext cx="4650153" cy="1958877"/>
          </a:xfrm>
          <a:custGeom>
            <a:avLst/>
            <a:gdLst/>
            <a:ahLst/>
            <a:cxnLst/>
            <a:rect l="l" t="t" r="r" b="b"/>
            <a:pathLst>
              <a:path w="4650153" h="1958877">
                <a:moveTo>
                  <a:pt x="0" y="0"/>
                </a:moveTo>
                <a:lnTo>
                  <a:pt x="4650153" y="0"/>
                </a:lnTo>
                <a:lnTo>
                  <a:pt x="4650153" y="1958877"/>
                </a:lnTo>
                <a:lnTo>
                  <a:pt x="0" y="1958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0" y="8748973"/>
            <a:ext cx="6013938" cy="1538027"/>
            <a:chOff x="0" y="0"/>
            <a:chExt cx="2141697" cy="54772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41697" cy="547726"/>
            </a:xfrm>
            <a:custGeom>
              <a:avLst/>
              <a:gdLst/>
              <a:ahLst/>
              <a:cxnLst/>
              <a:rect l="l" t="t" r="r" b="b"/>
              <a:pathLst>
                <a:path w="2141697" h="547726">
                  <a:moveTo>
                    <a:pt x="0" y="0"/>
                  </a:moveTo>
                  <a:lnTo>
                    <a:pt x="2141697" y="0"/>
                  </a:lnTo>
                  <a:lnTo>
                    <a:pt x="2141697" y="547726"/>
                  </a:lnTo>
                  <a:lnTo>
                    <a:pt x="0" y="547726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2141697" cy="528676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11503" y="9271339"/>
            <a:ext cx="3469493" cy="5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#JogosVoluntariadoGerdau2025</a:t>
            </a:r>
          </a:p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#JuntosJogamosPraVencer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893402"/>
            <a:ext cx="2947762" cy="64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2"/>
              </a:lnSpc>
              <a:spcBef>
                <a:spcPct val="0"/>
              </a:spcBef>
            </a:pPr>
            <a:r>
              <a:rPr lang="en-US" sz="4802" i="1">
                <a:solidFill>
                  <a:srgbClr val="2F1EB5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Lembrete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0554" y="4858859"/>
            <a:ext cx="463589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US" sz="2300">
                <a:solidFill>
                  <a:srgbClr val="E8E9E8"/>
                </a:solidFill>
                <a:latin typeface="Barlow"/>
                <a:ea typeface="Barlow"/>
                <a:cs typeface="Barlow"/>
                <a:sym typeface="Barlow"/>
              </a:rPr>
              <a:t>Não se esqueça que, para garantir pontos extras, sua equipe tem até o dia 31/07 para marcar as ações como concluídas e enviar fotos ou vídeos!!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0554" y="6531451"/>
            <a:ext cx="463589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25"/>
              </a:lnSpc>
            </a:pPr>
            <a:r>
              <a:rPr lang="en-US" sz="2500" b="1">
                <a:solidFill>
                  <a:srgbClr val="FF4AB7"/>
                </a:solidFill>
                <a:latin typeface="Barlow Bold"/>
                <a:ea typeface="Barlow Bold"/>
                <a:cs typeface="Barlow Bold"/>
                <a:sym typeface="Barlow Bold"/>
              </a:rPr>
              <a:t>Registre, envie e some + pontos!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50554" y="3792766"/>
            <a:ext cx="3225909" cy="82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5"/>
              </a:lnSpc>
            </a:pPr>
            <a:r>
              <a:rPr lang="en-US" sz="2799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Sua ação só conta se estiver no portal!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0554" y="1302987"/>
            <a:ext cx="4795308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  <a:spcBef>
                <a:spcPct val="0"/>
              </a:spcBef>
            </a:pPr>
            <a:r>
              <a:rPr lang="en-US" sz="7200" b="1" i="1">
                <a:solidFill>
                  <a:srgbClr val="FF4AB7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importante!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625" y="-47625"/>
            <a:ext cx="10382250" cy="10382250"/>
          </a:xfrm>
          <a:custGeom>
            <a:avLst/>
            <a:gdLst/>
            <a:ahLst/>
            <a:cxnLst/>
            <a:rect l="l" t="t" r="r" b="b"/>
            <a:pathLst>
              <a:path w="10382250" h="10382250">
                <a:moveTo>
                  <a:pt x="0" y="0"/>
                </a:moveTo>
                <a:lnTo>
                  <a:pt x="10382250" y="0"/>
                </a:lnTo>
                <a:lnTo>
                  <a:pt x="10382250" y="10382250"/>
                </a:lnTo>
                <a:lnTo>
                  <a:pt x="0" y="10382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65815" y="4363316"/>
            <a:ext cx="4621185" cy="4010708"/>
            <a:chOff x="0" y="0"/>
            <a:chExt cx="1217102" cy="10563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7102" cy="1056318"/>
            </a:xfrm>
            <a:custGeom>
              <a:avLst/>
              <a:gdLst/>
              <a:ahLst/>
              <a:cxnLst/>
              <a:rect l="l" t="t" r="r" b="b"/>
              <a:pathLst>
                <a:path w="1217102" h="1056318">
                  <a:moveTo>
                    <a:pt x="0" y="0"/>
                  </a:moveTo>
                  <a:lnTo>
                    <a:pt x="1217102" y="0"/>
                  </a:lnTo>
                  <a:lnTo>
                    <a:pt x="1217102" y="1056318"/>
                  </a:lnTo>
                  <a:lnTo>
                    <a:pt x="0" y="1056318"/>
                  </a:lnTo>
                  <a:close/>
                </a:path>
              </a:pathLst>
            </a:custGeom>
            <a:solidFill>
              <a:srgbClr val="FFD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217102" cy="10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7625" y="-2982008"/>
            <a:ext cx="5713440" cy="4010708"/>
            <a:chOff x="0" y="0"/>
            <a:chExt cx="1504774" cy="10563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04774" cy="1056318"/>
            </a:xfrm>
            <a:custGeom>
              <a:avLst/>
              <a:gdLst/>
              <a:ahLst/>
              <a:cxnLst/>
              <a:rect l="l" t="t" r="r" b="b"/>
              <a:pathLst>
                <a:path w="1504774" h="1056318">
                  <a:moveTo>
                    <a:pt x="0" y="0"/>
                  </a:moveTo>
                  <a:lnTo>
                    <a:pt x="1504774" y="0"/>
                  </a:lnTo>
                  <a:lnTo>
                    <a:pt x="1504774" y="1056318"/>
                  </a:lnTo>
                  <a:lnTo>
                    <a:pt x="0" y="1056318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504774" cy="10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665815" y="4363316"/>
            <a:ext cx="9520969" cy="4010708"/>
          </a:xfrm>
          <a:custGeom>
            <a:avLst/>
            <a:gdLst/>
            <a:ahLst/>
            <a:cxnLst/>
            <a:rect l="l" t="t" r="r" b="b"/>
            <a:pathLst>
              <a:path w="9520969" h="4010708">
                <a:moveTo>
                  <a:pt x="0" y="0"/>
                </a:moveTo>
                <a:lnTo>
                  <a:pt x="9520969" y="0"/>
                </a:lnTo>
                <a:lnTo>
                  <a:pt x="9520969" y="4010708"/>
                </a:lnTo>
                <a:lnTo>
                  <a:pt x="0" y="401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32400" y="544685"/>
            <a:ext cx="3514302" cy="3206974"/>
          </a:xfrm>
          <a:custGeom>
            <a:avLst/>
            <a:gdLst/>
            <a:ahLst/>
            <a:cxnLst/>
            <a:rect l="l" t="t" r="r" b="b"/>
            <a:pathLst>
              <a:path w="3514302" h="3206974">
                <a:moveTo>
                  <a:pt x="0" y="0"/>
                </a:moveTo>
                <a:lnTo>
                  <a:pt x="3514302" y="0"/>
                </a:lnTo>
                <a:lnTo>
                  <a:pt x="3514302" y="3206974"/>
                </a:lnTo>
                <a:lnTo>
                  <a:pt x="0" y="320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0" r="-170" b="-74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6563" y="-4833477"/>
            <a:ext cx="6356958" cy="6301335"/>
          </a:xfrm>
          <a:custGeom>
            <a:avLst/>
            <a:gdLst/>
            <a:ahLst/>
            <a:cxnLst/>
            <a:rect l="l" t="t" r="r" b="b"/>
            <a:pathLst>
              <a:path w="6356958" h="6301335">
                <a:moveTo>
                  <a:pt x="0" y="0"/>
                </a:moveTo>
                <a:lnTo>
                  <a:pt x="6356958" y="0"/>
                </a:lnTo>
                <a:lnTo>
                  <a:pt x="6356958" y="6301335"/>
                </a:lnTo>
                <a:lnTo>
                  <a:pt x="0" y="63013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80320">
            <a:off x="3306151" y="1286033"/>
            <a:ext cx="939036" cy="877999"/>
          </a:xfrm>
          <a:custGeom>
            <a:avLst/>
            <a:gdLst/>
            <a:ahLst/>
            <a:cxnLst/>
            <a:rect l="l" t="t" r="r" b="b"/>
            <a:pathLst>
              <a:path w="939036" h="877999">
                <a:moveTo>
                  <a:pt x="0" y="0"/>
                </a:moveTo>
                <a:lnTo>
                  <a:pt x="939036" y="0"/>
                </a:lnTo>
                <a:lnTo>
                  <a:pt x="939036" y="877999"/>
                </a:lnTo>
                <a:lnTo>
                  <a:pt x="0" y="8779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386930" y="7258806"/>
            <a:ext cx="1478822" cy="1484389"/>
          </a:xfrm>
          <a:custGeom>
            <a:avLst/>
            <a:gdLst/>
            <a:ahLst/>
            <a:cxnLst/>
            <a:rect l="l" t="t" r="r" b="b"/>
            <a:pathLst>
              <a:path w="1478822" h="1484389">
                <a:moveTo>
                  <a:pt x="0" y="0"/>
                </a:moveTo>
                <a:lnTo>
                  <a:pt x="1478822" y="0"/>
                </a:lnTo>
                <a:lnTo>
                  <a:pt x="1478822" y="1484388"/>
                </a:lnTo>
                <a:lnTo>
                  <a:pt x="0" y="14843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4">
            <a:off x="6042241" y="3545415"/>
            <a:ext cx="3894622" cy="6741588"/>
            <a:chOff x="0" y="0"/>
            <a:chExt cx="5192827" cy="89887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92776" cy="8988806"/>
            </a:xfrm>
            <a:custGeom>
              <a:avLst/>
              <a:gdLst/>
              <a:ahLst/>
              <a:cxnLst/>
              <a:rect l="l" t="t" r="r" b="b"/>
              <a:pathLst>
                <a:path w="5192776" h="8988806">
                  <a:moveTo>
                    <a:pt x="0" y="0"/>
                  </a:moveTo>
                  <a:lnTo>
                    <a:pt x="0" y="3484880"/>
                  </a:lnTo>
                  <a:lnTo>
                    <a:pt x="0" y="8988806"/>
                  </a:lnTo>
                  <a:lnTo>
                    <a:pt x="5192776" y="8988806"/>
                  </a:lnTo>
                  <a:lnTo>
                    <a:pt x="5192776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4913" r="-14913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691375" y="4756345"/>
            <a:ext cx="4452125" cy="2511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7"/>
              </a:lnSpc>
            </a:pPr>
            <a:r>
              <a:rPr lang="en-US" sz="2194" spc="39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Crie um grito de guerra beeem criativo, registre no portal e ganhe pontos extras! Que tal? Bora!</a:t>
            </a:r>
          </a:p>
          <a:p>
            <a:pPr algn="l">
              <a:lnSpc>
                <a:spcPts val="2457"/>
              </a:lnSpc>
            </a:pPr>
            <a:endParaRPr lang="en-US" sz="2194" spc="39">
              <a:solidFill>
                <a:srgbClr val="111B4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2457"/>
              </a:lnSpc>
            </a:pPr>
            <a:r>
              <a:rPr lang="en-US" sz="2194" b="1" spc="39">
                <a:solidFill>
                  <a:srgbClr val="111B40"/>
                </a:solidFill>
                <a:latin typeface="Barlow Bold"/>
                <a:ea typeface="Barlow Bold"/>
                <a:cs typeface="Barlow Bold"/>
                <a:sym typeface="Barlow Bold"/>
              </a:rPr>
              <a:t>De 05/05 a 04/07 </a:t>
            </a:r>
          </a:p>
          <a:p>
            <a:pPr algn="l">
              <a:lnSpc>
                <a:spcPts val="2457"/>
              </a:lnSpc>
            </a:pPr>
            <a:endParaRPr lang="en-US" sz="2194" b="1" spc="39">
              <a:solidFill>
                <a:srgbClr val="111B40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l">
              <a:lnSpc>
                <a:spcPts val="2701"/>
              </a:lnSpc>
            </a:pPr>
            <a:r>
              <a:rPr lang="en-US" sz="2194" spc="39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Capriche no grito e mostre que</a:t>
            </a:r>
          </a:p>
          <a:p>
            <a:pPr algn="l">
              <a:lnSpc>
                <a:spcPts val="2701"/>
              </a:lnSpc>
            </a:pPr>
            <a:r>
              <a:rPr lang="en-US" sz="2194" spc="39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seu time está jogando junto!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1525" y="1810758"/>
            <a:ext cx="4305921" cy="115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8"/>
              </a:lnSpc>
            </a:pPr>
            <a:r>
              <a:rPr lang="en-US" sz="4491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ALERTA! DESAFIO EXTRA!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1375" y="3180363"/>
            <a:ext cx="4974441" cy="36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800" b="1">
                <a:solidFill>
                  <a:srgbClr val="2F1EB5"/>
                </a:solidFill>
                <a:latin typeface="Barlow Bold"/>
                <a:ea typeface="Barlow Bold"/>
                <a:cs typeface="Barlow Bold"/>
                <a:sym typeface="Barlow Bold"/>
              </a:rPr>
              <a:t>Cadêee o grito da galeraaa!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503" y="7654892"/>
            <a:ext cx="3469493" cy="5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#JogosVoluntariadoGerdau2025</a:t>
            </a:r>
          </a:p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#JuntosJogamosPraVencer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625" y="-47625"/>
            <a:ext cx="10382250" cy="10382250"/>
          </a:xfrm>
          <a:custGeom>
            <a:avLst/>
            <a:gdLst/>
            <a:ahLst/>
            <a:cxnLst/>
            <a:rect l="l" t="t" r="r" b="b"/>
            <a:pathLst>
              <a:path w="10382250" h="10382250">
                <a:moveTo>
                  <a:pt x="0" y="0"/>
                </a:moveTo>
                <a:lnTo>
                  <a:pt x="10382250" y="0"/>
                </a:lnTo>
                <a:lnTo>
                  <a:pt x="10382250" y="10382250"/>
                </a:lnTo>
                <a:lnTo>
                  <a:pt x="0" y="10382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5656290" y="8374024"/>
            <a:ext cx="2270595" cy="1912976"/>
          </a:xfrm>
          <a:custGeom>
            <a:avLst/>
            <a:gdLst/>
            <a:ahLst/>
            <a:cxnLst/>
            <a:rect l="l" t="t" r="r" b="b"/>
            <a:pathLst>
              <a:path w="2270595" h="1912976">
                <a:moveTo>
                  <a:pt x="0" y="0"/>
                </a:moveTo>
                <a:lnTo>
                  <a:pt x="2270595" y="0"/>
                </a:lnTo>
                <a:lnTo>
                  <a:pt x="2270595" y="1912976"/>
                </a:lnTo>
                <a:lnTo>
                  <a:pt x="0" y="191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000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65815" y="4363316"/>
            <a:ext cx="4621185" cy="4010708"/>
            <a:chOff x="0" y="0"/>
            <a:chExt cx="1217102" cy="10563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7102" cy="1056318"/>
            </a:xfrm>
            <a:custGeom>
              <a:avLst/>
              <a:gdLst/>
              <a:ahLst/>
              <a:cxnLst/>
              <a:rect l="l" t="t" r="r" b="b"/>
              <a:pathLst>
                <a:path w="1217102" h="1056318">
                  <a:moveTo>
                    <a:pt x="0" y="0"/>
                  </a:moveTo>
                  <a:lnTo>
                    <a:pt x="1217102" y="0"/>
                  </a:lnTo>
                  <a:lnTo>
                    <a:pt x="1217102" y="1056318"/>
                  </a:lnTo>
                  <a:lnTo>
                    <a:pt x="0" y="1056318"/>
                  </a:lnTo>
                  <a:close/>
                </a:path>
              </a:pathLst>
            </a:custGeom>
            <a:solidFill>
              <a:srgbClr val="FFD2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217102" cy="10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7625" y="-2982008"/>
            <a:ext cx="5713440" cy="4010708"/>
            <a:chOff x="0" y="0"/>
            <a:chExt cx="1504774" cy="10563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4774" cy="1056318"/>
            </a:xfrm>
            <a:custGeom>
              <a:avLst/>
              <a:gdLst/>
              <a:ahLst/>
              <a:cxnLst/>
              <a:rect l="l" t="t" r="r" b="b"/>
              <a:pathLst>
                <a:path w="1504774" h="1056318">
                  <a:moveTo>
                    <a:pt x="0" y="0"/>
                  </a:moveTo>
                  <a:lnTo>
                    <a:pt x="1504774" y="0"/>
                  </a:lnTo>
                  <a:lnTo>
                    <a:pt x="1504774" y="1056318"/>
                  </a:lnTo>
                  <a:lnTo>
                    <a:pt x="0" y="1056318"/>
                  </a:lnTo>
                  <a:close/>
                </a:path>
              </a:pathLst>
            </a:custGeom>
            <a:solidFill>
              <a:srgbClr val="111B4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504774" cy="10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665815" y="4363316"/>
            <a:ext cx="9520969" cy="4010708"/>
          </a:xfrm>
          <a:custGeom>
            <a:avLst/>
            <a:gdLst/>
            <a:ahLst/>
            <a:cxnLst/>
            <a:rect l="l" t="t" r="r" b="b"/>
            <a:pathLst>
              <a:path w="9520969" h="4010708">
                <a:moveTo>
                  <a:pt x="0" y="0"/>
                </a:moveTo>
                <a:lnTo>
                  <a:pt x="9520969" y="0"/>
                </a:lnTo>
                <a:lnTo>
                  <a:pt x="9520969" y="4010708"/>
                </a:lnTo>
                <a:lnTo>
                  <a:pt x="0" y="4010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32400" y="544685"/>
            <a:ext cx="3514302" cy="3206974"/>
          </a:xfrm>
          <a:custGeom>
            <a:avLst/>
            <a:gdLst/>
            <a:ahLst/>
            <a:cxnLst/>
            <a:rect l="l" t="t" r="r" b="b"/>
            <a:pathLst>
              <a:path w="3514302" h="3206974">
                <a:moveTo>
                  <a:pt x="0" y="0"/>
                </a:moveTo>
                <a:lnTo>
                  <a:pt x="3514302" y="0"/>
                </a:lnTo>
                <a:lnTo>
                  <a:pt x="3514302" y="3206974"/>
                </a:lnTo>
                <a:lnTo>
                  <a:pt x="0" y="3206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0" r="-170" b="-74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8523" y="-4619938"/>
            <a:ext cx="6356958" cy="6301335"/>
          </a:xfrm>
          <a:custGeom>
            <a:avLst/>
            <a:gdLst/>
            <a:ahLst/>
            <a:cxnLst/>
            <a:rect l="l" t="t" r="r" b="b"/>
            <a:pathLst>
              <a:path w="6356958" h="6301335">
                <a:moveTo>
                  <a:pt x="0" y="0"/>
                </a:moveTo>
                <a:lnTo>
                  <a:pt x="6356958" y="0"/>
                </a:lnTo>
                <a:lnTo>
                  <a:pt x="6356958" y="6301334"/>
                </a:lnTo>
                <a:lnTo>
                  <a:pt x="0" y="6301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972596">
            <a:off x="4316182" y="2409402"/>
            <a:ext cx="939036" cy="877999"/>
          </a:xfrm>
          <a:custGeom>
            <a:avLst/>
            <a:gdLst/>
            <a:ahLst/>
            <a:cxnLst/>
            <a:rect l="l" t="t" r="r" b="b"/>
            <a:pathLst>
              <a:path w="939036" h="877999">
                <a:moveTo>
                  <a:pt x="0" y="0"/>
                </a:moveTo>
                <a:lnTo>
                  <a:pt x="939036" y="0"/>
                </a:lnTo>
                <a:lnTo>
                  <a:pt x="939036" y="877999"/>
                </a:lnTo>
                <a:lnTo>
                  <a:pt x="0" y="8779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386930" y="7258806"/>
            <a:ext cx="1478822" cy="1484389"/>
          </a:xfrm>
          <a:custGeom>
            <a:avLst/>
            <a:gdLst/>
            <a:ahLst/>
            <a:cxnLst/>
            <a:rect l="l" t="t" r="r" b="b"/>
            <a:pathLst>
              <a:path w="1478822" h="1484389">
                <a:moveTo>
                  <a:pt x="0" y="0"/>
                </a:moveTo>
                <a:lnTo>
                  <a:pt x="1478822" y="0"/>
                </a:lnTo>
                <a:lnTo>
                  <a:pt x="1478822" y="1484388"/>
                </a:lnTo>
                <a:lnTo>
                  <a:pt x="0" y="1484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1375" y="5061046"/>
            <a:ext cx="4452125" cy="199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3"/>
              </a:lnSpc>
            </a:pPr>
            <a:r>
              <a:rPr lang="en-US" sz="2172" spc="39">
                <a:solidFill>
                  <a:srgbClr val="111B40"/>
                </a:solidFill>
                <a:latin typeface="Barlow"/>
                <a:ea typeface="Barlow"/>
                <a:cs typeface="Barlow"/>
                <a:sym typeface="Barlow"/>
              </a:rPr>
              <a:t>Participe do Webinar dos Jogos e leve dicas valiosas pra sua equipe!</a:t>
            </a:r>
          </a:p>
          <a:p>
            <a:pPr algn="l">
              <a:lnSpc>
                <a:spcPts val="2673"/>
              </a:lnSpc>
            </a:pPr>
            <a:endParaRPr lang="en-US" sz="2172" spc="39">
              <a:solidFill>
                <a:srgbClr val="111B4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l">
              <a:lnSpc>
                <a:spcPts val="2673"/>
              </a:lnSpc>
            </a:pPr>
            <a:r>
              <a:rPr lang="en-US" sz="2172" b="1" spc="39">
                <a:solidFill>
                  <a:srgbClr val="111B40"/>
                </a:solidFill>
                <a:latin typeface="Barlow Bold"/>
                <a:ea typeface="Barlow Bold"/>
                <a:cs typeface="Barlow Bold"/>
                <a:sym typeface="Barlow Bold"/>
              </a:rPr>
              <a:t>Data: xx/xx</a:t>
            </a:r>
          </a:p>
          <a:p>
            <a:pPr algn="l">
              <a:lnSpc>
                <a:spcPts val="2673"/>
              </a:lnSpc>
            </a:pPr>
            <a:endParaRPr lang="en-US" sz="2172" b="1" spc="39">
              <a:solidFill>
                <a:srgbClr val="111B40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l">
              <a:lnSpc>
                <a:spcPts val="2673"/>
              </a:lnSpc>
            </a:pPr>
            <a:r>
              <a:rPr lang="en-US" sz="2172" b="1" spc="39">
                <a:solidFill>
                  <a:srgbClr val="111B40"/>
                </a:solidFill>
                <a:latin typeface="Barlow Bold"/>
                <a:ea typeface="Barlow Bold"/>
                <a:cs typeface="Barlow Bold"/>
                <a:sym typeface="Barlow Bold"/>
              </a:rPr>
              <a:t>Fique ligado e garanta sua vaga!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1525" y="1510774"/>
            <a:ext cx="4371975" cy="204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0"/>
              </a:lnSpc>
            </a:pPr>
            <a:r>
              <a:rPr lang="en-US" sz="5384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Vem aprender com quem joga junto!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1503" y="7622564"/>
            <a:ext cx="3469493" cy="5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#JogosVoluntariadoGerdau2025</a:t>
            </a:r>
          </a:p>
          <a:p>
            <a:pPr algn="l">
              <a:lnSpc>
                <a:spcPts val="1942"/>
              </a:lnSpc>
              <a:spcBef>
                <a:spcPct val="0"/>
              </a:spcBef>
            </a:pPr>
            <a:r>
              <a:rPr lang="en-US" sz="1942" b="1" i="1">
                <a:solidFill>
                  <a:srgbClr val="2F1EB5"/>
                </a:solidFill>
                <a:latin typeface="Barlow Semi-Bold Italics"/>
                <a:ea typeface="Barlow Semi-Bold Italics"/>
                <a:cs typeface="Barlow Semi-Bold Italics"/>
                <a:sym typeface="Barlow Semi-Bold Italics"/>
              </a:rPr>
              <a:t>#JuntosJogamosPraVencer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34935" y="2969439"/>
            <a:ext cx="3452065" cy="5756367"/>
            <a:chOff x="0" y="0"/>
            <a:chExt cx="1229357" cy="2049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9357" cy="2049970"/>
            </a:xfrm>
            <a:custGeom>
              <a:avLst/>
              <a:gdLst/>
              <a:ahLst/>
              <a:cxnLst/>
              <a:rect l="l" t="t" r="r" b="b"/>
              <a:pathLst>
                <a:path w="1229357" h="2049970">
                  <a:moveTo>
                    <a:pt x="0" y="0"/>
                  </a:moveTo>
                  <a:lnTo>
                    <a:pt x="1229357" y="0"/>
                  </a:lnTo>
                  <a:lnTo>
                    <a:pt x="1229357" y="2049970"/>
                  </a:lnTo>
                  <a:lnTo>
                    <a:pt x="0" y="2049970"/>
                  </a:lnTo>
                  <a:close/>
                </a:path>
              </a:pathLst>
            </a:custGeom>
            <a:solidFill>
              <a:srgbClr val="42CD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229357" cy="2030920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74008" y="-68274"/>
            <a:ext cx="4112992" cy="3040983"/>
            <a:chOff x="0" y="0"/>
            <a:chExt cx="1464728" cy="10829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4728" cy="1082962"/>
            </a:xfrm>
            <a:custGeom>
              <a:avLst/>
              <a:gdLst/>
              <a:ahLst/>
              <a:cxnLst/>
              <a:rect l="l" t="t" r="r" b="b"/>
              <a:pathLst>
                <a:path w="1464728" h="1082962">
                  <a:moveTo>
                    <a:pt x="0" y="0"/>
                  </a:moveTo>
                  <a:lnTo>
                    <a:pt x="1464728" y="0"/>
                  </a:lnTo>
                  <a:lnTo>
                    <a:pt x="1464728" y="1082962"/>
                  </a:lnTo>
                  <a:lnTo>
                    <a:pt x="0" y="1082962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464728" cy="1063912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5790" y="1505320"/>
            <a:ext cx="2495319" cy="443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3306" i="1">
                <a:solidFill>
                  <a:srgbClr val="FFFFFF"/>
                </a:solidFill>
                <a:latin typeface="Barlow Light Italics"/>
                <a:ea typeface="Barlow Light Italics"/>
                <a:cs typeface="Barlow Light Italics"/>
                <a:sym typeface="Barlow Light Italics"/>
              </a:rPr>
              <a:t>ATENÇÃO,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63347" y="-17285"/>
            <a:ext cx="6898282" cy="8785056"/>
            <a:chOff x="0" y="0"/>
            <a:chExt cx="2456632" cy="31285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6632" cy="3128554"/>
            </a:xfrm>
            <a:custGeom>
              <a:avLst/>
              <a:gdLst/>
              <a:ahLst/>
              <a:cxnLst/>
              <a:rect l="l" t="t" r="r" b="b"/>
              <a:pathLst>
                <a:path w="2456632" h="3128554">
                  <a:moveTo>
                    <a:pt x="0" y="0"/>
                  </a:moveTo>
                  <a:lnTo>
                    <a:pt x="2456632" y="0"/>
                  </a:lnTo>
                  <a:lnTo>
                    <a:pt x="2456632" y="3128554"/>
                  </a:lnTo>
                  <a:lnTo>
                    <a:pt x="0" y="3128554"/>
                  </a:lnTo>
                  <a:close/>
                </a:path>
              </a:pathLst>
            </a:custGeom>
            <a:solidFill>
              <a:srgbClr val="2F1EB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2456632" cy="3109504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11055" y="8725806"/>
            <a:ext cx="5219077" cy="1749524"/>
            <a:chOff x="0" y="0"/>
            <a:chExt cx="1858629" cy="6230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58629" cy="623044"/>
            </a:xfrm>
            <a:custGeom>
              <a:avLst/>
              <a:gdLst/>
              <a:ahLst/>
              <a:cxnLst/>
              <a:rect l="l" t="t" r="r" b="b"/>
              <a:pathLst>
                <a:path w="1858629" h="623044">
                  <a:moveTo>
                    <a:pt x="0" y="0"/>
                  </a:moveTo>
                  <a:lnTo>
                    <a:pt x="1858629" y="0"/>
                  </a:lnTo>
                  <a:lnTo>
                    <a:pt x="1858629" y="623044"/>
                  </a:lnTo>
                  <a:lnTo>
                    <a:pt x="0" y="623044"/>
                  </a:lnTo>
                  <a:close/>
                </a:path>
              </a:pathLst>
            </a:custGeom>
            <a:solidFill>
              <a:srgbClr val="F6D00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858629" cy="603994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683386" y="4735995"/>
            <a:ext cx="9471362" cy="3989811"/>
          </a:xfrm>
          <a:custGeom>
            <a:avLst/>
            <a:gdLst/>
            <a:ahLst/>
            <a:cxnLst/>
            <a:rect l="l" t="t" r="r" b="b"/>
            <a:pathLst>
              <a:path w="9471362" h="3989811">
                <a:moveTo>
                  <a:pt x="0" y="0"/>
                </a:moveTo>
                <a:lnTo>
                  <a:pt x="9471361" y="0"/>
                </a:lnTo>
                <a:lnTo>
                  <a:pt x="9471361" y="3989811"/>
                </a:lnTo>
                <a:lnTo>
                  <a:pt x="0" y="39898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4">
            <a:off x="4013961" y="2162097"/>
            <a:ext cx="5690839" cy="9850840"/>
            <a:chOff x="0" y="0"/>
            <a:chExt cx="5192827" cy="89887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92776" cy="8988806"/>
            </a:xfrm>
            <a:custGeom>
              <a:avLst/>
              <a:gdLst/>
              <a:ahLst/>
              <a:cxnLst/>
              <a:rect l="l" t="t" r="r" b="b"/>
              <a:pathLst>
                <a:path w="5192776" h="8988806">
                  <a:moveTo>
                    <a:pt x="0" y="0"/>
                  </a:moveTo>
                  <a:lnTo>
                    <a:pt x="0" y="3484880"/>
                  </a:lnTo>
                  <a:lnTo>
                    <a:pt x="0" y="8988806"/>
                  </a:lnTo>
                  <a:lnTo>
                    <a:pt x="5192776" y="8988806"/>
                  </a:lnTo>
                  <a:lnTo>
                    <a:pt x="5192776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50" b="-1350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5008021" y="8725806"/>
            <a:ext cx="5436874" cy="1630519"/>
            <a:chOff x="0" y="0"/>
            <a:chExt cx="1936192" cy="5806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36192" cy="580664"/>
            </a:xfrm>
            <a:custGeom>
              <a:avLst/>
              <a:gdLst/>
              <a:ahLst/>
              <a:cxnLst/>
              <a:rect l="l" t="t" r="r" b="b"/>
              <a:pathLst>
                <a:path w="1936192" h="580664">
                  <a:moveTo>
                    <a:pt x="0" y="0"/>
                  </a:moveTo>
                  <a:lnTo>
                    <a:pt x="1936192" y="0"/>
                  </a:lnTo>
                  <a:lnTo>
                    <a:pt x="1936192" y="580664"/>
                  </a:lnTo>
                  <a:lnTo>
                    <a:pt x="0" y="580664"/>
                  </a:lnTo>
                  <a:close/>
                </a:path>
              </a:pathLst>
            </a:custGeom>
            <a:solidFill>
              <a:srgbClr val="E8E9E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1936192" cy="561614"/>
            </a:xfrm>
            <a:prstGeom prst="rect">
              <a:avLst/>
            </a:prstGeom>
          </p:spPr>
          <p:txBody>
            <a:bodyPr lIns="48486" tIns="48486" rIns="48486" bIns="48486" rtlCol="0" anchor="ctr"/>
            <a:lstStyle/>
            <a:p>
              <a:pPr algn="ctr">
                <a:lnSpc>
                  <a:spcPts val="101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2755" y="8969269"/>
            <a:ext cx="3598642" cy="1124544"/>
            <a:chOff x="0" y="0"/>
            <a:chExt cx="4798189" cy="1499392"/>
          </a:xfrm>
        </p:grpSpPr>
        <p:sp>
          <p:nvSpPr>
            <p:cNvPr id="22" name="Freeform 22"/>
            <p:cNvSpPr/>
            <p:nvPr/>
          </p:nvSpPr>
          <p:spPr>
            <a:xfrm>
              <a:off x="2595185" y="328328"/>
              <a:ext cx="2203004" cy="842736"/>
            </a:xfrm>
            <a:custGeom>
              <a:avLst/>
              <a:gdLst/>
              <a:ahLst/>
              <a:cxnLst/>
              <a:rect l="l" t="t" r="r" b="b"/>
              <a:pathLst>
                <a:path w="2203004" h="842736">
                  <a:moveTo>
                    <a:pt x="0" y="0"/>
                  </a:moveTo>
                  <a:lnTo>
                    <a:pt x="2203004" y="0"/>
                  </a:lnTo>
                  <a:lnTo>
                    <a:pt x="2203004" y="842736"/>
                  </a:lnTo>
                  <a:lnTo>
                    <a:pt x="0" y="842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661259" cy="1499392"/>
            </a:xfrm>
            <a:custGeom>
              <a:avLst/>
              <a:gdLst/>
              <a:ahLst/>
              <a:cxnLst/>
              <a:rect l="l" t="t" r="r" b="b"/>
              <a:pathLst>
                <a:path w="1661259" h="1499392">
                  <a:moveTo>
                    <a:pt x="0" y="0"/>
                  </a:moveTo>
                  <a:lnTo>
                    <a:pt x="1661259" y="0"/>
                  </a:lnTo>
                  <a:lnTo>
                    <a:pt x="1661259" y="1499392"/>
                  </a:lnTo>
                  <a:lnTo>
                    <a:pt x="0" y="1499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7231263" y="56084"/>
            <a:ext cx="2869879" cy="2869879"/>
          </a:xfrm>
          <a:custGeom>
            <a:avLst/>
            <a:gdLst/>
            <a:ahLst/>
            <a:cxnLst/>
            <a:rect l="l" t="t" r="r" b="b"/>
            <a:pathLst>
              <a:path w="2869879" h="2869879">
                <a:moveTo>
                  <a:pt x="0" y="0"/>
                </a:moveTo>
                <a:lnTo>
                  <a:pt x="2869879" y="0"/>
                </a:lnTo>
                <a:lnTo>
                  <a:pt x="2869879" y="2869879"/>
                </a:lnTo>
                <a:lnTo>
                  <a:pt x="0" y="28698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227595" y="9275853"/>
            <a:ext cx="2308342" cy="408940"/>
            <a:chOff x="0" y="0"/>
            <a:chExt cx="3077790" cy="545253"/>
          </a:xfrm>
        </p:grpSpPr>
        <p:sp>
          <p:nvSpPr>
            <p:cNvPr id="26" name="Freeform 26"/>
            <p:cNvSpPr/>
            <p:nvPr/>
          </p:nvSpPr>
          <p:spPr>
            <a:xfrm>
              <a:off x="0" y="52047"/>
              <a:ext cx="454074" cy="450668"/>
            </a:xfrm>
            <a:custGeom>
              <a:avLst/>
              <a:gdLst/>
              <a:ahLst/>
              <a:cxnLst/>
              <a:rect l="l" t="t" r="r" b="b"/>
              <a:pathLst>
                <a:path w="454074" h="450668">
                  <a:moveTo>
                    <a:pt x="0" y="0"/>
                  </a:moveTo>
                  <a:lnTo>
                    <a:pt x="454074" y="0"/>
                  </a:lnTo>
                  <a:lnTo>
                    <a:pt x="454074" y="450668"/>
                  </a:lnTo>
                  <a:lnTo>
                    <a:pt x="0" y="450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488930" y="19050"/>
              <a:ext cx="2588860" cy="52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81"/>
                </a:lnSpc>
                <a:spcBef>
                  <a:spcPct val="0"/>
                </a:spcBef>
              </a:pPr>
              <a:r>
                <a:rPr lang="en-US" sz="1481" b="1">
                  <a:solidFill>
                    <a:srgbClr val="111B4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JOGOSVOLUNTARIADO</a:t>
              </a:r>
              <a:r>
                <a:rPr lang="en-US" sz="1481">
                  <a:solidFill>
                    <a:srgbClr val="111B40"/>
                  </a:solidFill>
                  <a:latin typeface="Barlow"/>
                  <a:ea typeface="Barlow"/>
                  <a:cs typeface="Barlow"/>
                  <a:sym typeface="Barlow"/>
                </a:rPr>
                <a:t>GERDAU2025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719640" y="9258300"/>
            <a:ext cx="2070955" cy="444047"/>
            <a:chOff x="0" y="0"/>
            <a:chExt cx="2761273" cy="592063"/>
          </a:xfrm>
        </p:grpSpPr>
        <p:sp>
          <p:nvSpPr>
            <p:cNvPr id="29" name="Freeform 29"/>
            <p:cNvSpPr/>
            <p:nvPr/>
          </p:nvSpPr>
          <p:spPr>
            <a:xfrm>
              <a:off x="0" y="48558"/>
              <a:ext cx="488090" cy="484429"/>
            </a:xfrm>
            <a:custGeom>
              <a:avLst/>
              <a:gdLst/>
              <a:ahLst/>
              <a:cxnLst/>
              <a:rect l="l" t="t" r="r" b="b"/>
              <a:pathLst>
                <a:path w="488090" h="484429">
                  <a:moveTo>
                    <a:pt x="0" y="0"/>
                  </a:moveTo>
                  <a:lnTo>
                    <a:pt x="488090" y="0"/>
                  </a:lnTo>
                  <a:lnTo>
                    <a:pt x="488090" y="484429"/>
                  </a:lnTo>
                  <a:lnTo>
                    <a:pt x="0" y="484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525557" y="28575"/>
              <a:ext cx="2235716" cy="563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92"/>
                </a:lnSpc>
                <a:spcBef>
                  <a:spcPct val="0"/>
                </a:spcBef>
              </a:pPr>
              <a:r>
                <a:rPr lang="en-US" sz="1592" b="1" u="none" strike="noStrike">
                  <a:solidFill>
                    <a:srgbClr val="111B4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JUNTOSJOGAMOS</a:t>
              </a:r>
              <a:r>
                <a:rPr lang="en-US" sz="1592" u="none" strike="noStrike">
                  <a:solidFill>
                    <a:srgbClr val="111B40"/>
                  </a:solidFill>
                  <a:latin typeface="Barlow"/>
                  <a:ea typeface="Barlow"/>
                  <a:cs typeface="Barlow"/>
                  <a:sym typeface="Barlow"/>
                </a:rPr>
                <a:t>PRAVENCER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4683386" y="-938296"/>
            <a:ext cx="1981302" cy="1988760"/>
          </a:xfrm>
          <a:custGeom>
            <a:avLst/>
            <a:gdLst/>
            <a:ahLst/>
            <a:cxnLst/>
            <a:rect l="l" t="t" r="r" b="b"/>
            <a:pathLst>
              <a:path w="1981302" h="1988760">
                <a:moveTo>
                  <a:pt x="0" y="0"/>
                </a:moveTo>
                <a:lnTo>
                  <a:pt x="1981301" y="0"/>
                </a:lnTo>
                <a:lnTo>
                  <a:pt x="1981301" y="1988760"/>
                </a:lnTo>
                <a:lnTo>
                  <a:pt x="0" y="1988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560967" y="2678570"/>
            <a:ext cx="5424690" cy="5377224"/>
          </a:xfrm>
          <a:custGeom>
            <a:avLst/>
            <a:gdLst/>
            <a:ahLst/>
            <a:cxnLst/>
            <a:rect l="l" t="t" r="r" b="b"/>
            <a:pathLst>
              <a:path w="5424690" h="5377224">
                <a:moveTo>
                  <a:pt x="0" y="0"/>
                </a:moveTo>
                <a:lnTo>
                  <a:pt x="5424690" y="0"/>
                </a:lnTo>
                <a:lnTo>
                  <a:pt x="5424690" y="5377224"/>
                </a:lnTo>
                <a:lnTo>
                  <a:pt x="0" y="5377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92961" y="3238040"/>
            <a:ext cx="4350539" cy="34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8"/>
              </a:lnSpc>
            </a:pPr>
            <a:r>
              <a:rPr lang="en-US" sz="2400" b="1">
                <a:solidFill>
                  <a:srgbClr val="E8E9E8"/>
                </a:solidFill>
                <a:latin typeface="Barlow Medium"/>
                <a:ea typeface="Barlow Medium"/>
                <a:cs typeface="Barlow Medium"/>
                <a:sym typeface="Barlow Medium"/>
              </a:rPr>
              <a:t>Calma, calma, calma!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2961" y="6757605"/>
            <a:ext cx="3557537" cy="95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0"/>
              </a:lnSpc>
            </a:pPr>
            <a:r>
              <a:rPr lang="en-US" sz="2202" b="1">
                <a:solidFill>
                  <a:srgbClr val="E8E9E8"/>
                </a:solidFill>
                <a:latin typeface="Barlow Bold"/>
                <a:ea typeface="Barlow Bold"/>
                <a:cs typeface="Barlow Bold"/>
                <a:sym typeface="Barlow Bold"/>
              </a:rPr>
              <a:t>Participe da live de encerramento e comemore com o seu time!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92961" y="4536662"/>
            <a:ext cx="3557537" cy="1895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0"/>
              </a:lnSpc>
            </a:pPr>
            <a:r>
              <a:rPr lang="en-US" sz="2202">
                <a:solidFill>
                  <a:srgbClr val="F6D002"/>
                </a:solidFill>
                <a:latin typeface="Barlow"/>
                <a:ea typeface="Barlow"/>
                <a:cs typeface="Barlow"/>
                <a:sym typeface="Barlow"/>
              </a:rPr>
              <a:t>Vamos revelar os resultados, reconhecer os destaques e celebrar juntos na nossa live. </a:t>
            </a:r>
            <a:r>
              <a:rPr lang="en-US" sz="2202" b="1">
                <a:solidFill>
                  <a:srgbClr val="F6D002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Bora? </a:t>
            </a:r>
          </a:p>
          <a:p>
            <a:pPr algn="l">
              <a:lnSpc>
                <a:spcPts val="2510"/>
              </a:lnSpc>
            </a:pPr>
            <a:endParaRPr lang="en-US" sz="2202" b="1">
              <a:solidFill>
                <a:srgbClr val="F6D002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l">
              <a:lnSpc>
                <a:spcPts val="2510"/>
              </a:lnSpc>
            </a:pPr>
            <a:r>
              <a:rPr lang="en-US" sz="2202" b="1">
                <a:solidFill>
                  <a:srgbClr val="F6D002"/>
                </a:solidFill>
                <a:latin typeface="Barlow Bold"/>
                <a:ea typeface="Barlow Bold"/>
                <a:cs typeface="Barlow Bold"/>
                <a:sym typeface="Barlow Bold"/>
              </a:rPr>
              <a:t>28/08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92961" y="842687"/>
            <a:ext cx="4128276" cy="230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9"/>
              </a:lnSpc>
              <a:spcBef>
                <a:spcPct val="0"/>
              </a:spcBef>
            </a:pPr>
            <a:r>
              <a:rPr lang="en-US" sz="5959" b="1">
                <a:solidFill>
                  <a:srgbClr val="F6D002"/>
                </a:solidFill>
                <a:latin typeface="Barlow Bold"/>
                <a:ea typeface="Barlow Bold"/>
                <a:cs typeface="Barlow Bold"/>
                <a:sym typeface="Barlow Bold"/>
              </a:rPr>
              <a:t>E os campeões são...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132E3776A1247A90363368151DFF4" ma:contentTypeVersion="16" ma:contentTypeDescription="Crie um novo documento." ma:contentTypeScope="" ma:versionID="a962771bf088c127dca7dcd71e63fb08">
  <xsd:schema xmlns:xsd="http://www.w3.org/2001/XMLSchema" xmlns:xs="http://www.w3.org/2001/XMLSchema" xmlns:p="http://schemas.microsoft.com/office/2006/metadata/properties" xmlns:ns2="a923982f-d409-4719-b7e2-5359fcf6200d" xmlns:ns3="d6745f4d-7b49-479c-a1f9-32b222a7ac3b" targetNamespace="http://schemas.microsoft.com/office/2006/metadata/properties" ma:root="true" ma:fieldsID="d3b2c30337f3fe104c80f6854a593fa3" ns2:_="" ns3:_="">
    <xsd:import namespace="a923982f-d409-4719-b7e2-5359fcf6200d"/>
    <xsd:import namespace="d6745f4d-7b49-479c-a1f9-32b222a7a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982f-d409-4719-b7e2-5359fcf62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a0ac124d-5430-4444-b94a-4a207a2bbe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5f4d-7b49-479c-a1f9-32b222a7ac3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71cad1-d02e-4818-9aeb-89b05d345b87}" ma:internalName="TaxCatchAll" ma:showField="CatchAllData" ma:web="d6745f4d-7b49-479c-a1f9-32b222a7a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3982f-d409-4719-b7e2-5359fcf6200d">
      <Terms xmlns="http://schemas.microsoft.com/office/infopath/2007/PartnerControls"/>
    </lcf76f155ced4ddcb4097134ff3c332f>
    <TaxCatchAll xmlns="d6745f4d-7b49-479c-a1f9-32b222a7ac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5AE369-E4EE-428A-A807-520A36A81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3982f-d409-4719-b7e2-5359fcf6200d"/>
    <ds:schemaRef ds:uri="d6745f4d-7b49-479c-a1f9-32b222a7a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94C45E-8136-40E3-A459-9ABB585BF4D3}">
  <ds:schemaRefs>
    <ds:schemaRef ds:uri="http://schemas.microsoft.com/office/2006/metadata/properties"/>
    <ds:schemaRef ds:uri="http://schemas.microsoft.com/office/infopath/2007/PartnerControls"/>
    <ds:schemaRef ds:uri="a923982f-d409-4719-b7e2-5359fcf6200d"/>
    <ds:schemaRef ds:uri="d6745f4d-7b49-479c-a1f9-32b222a7ac3b"/>
  </ds:schemaRefs>
</ds:datastoreItem>
</file>

<file path=customXml/itemProps3.xml><?xml version="1.0" encoding="utf-8"?>
<ds:datastoreItem xmlns:ds="http://schemas.openxmlformats.org/officeDocument/2006/customXml" ds:itemID="{DF5A42F2-EBF6-4037-B81F-DD4E9CF0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1831.002_JogosVolunt25_Cards</dc:title>
  <cp:revision>2</cp:revision>
  <dcterms:created xsi:type="dcterms:W3CDTF">2006-08-16T00:00:00Z</dcterms:created>
  <dcterms:modified xsi:type="dcterms:W3CDTF">2025-04-25T16:54:18Z</dcterms:modified>
  <dc:identifier>DAGkGDF0xfo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  <property fmtid="{D5CDD505-2E9C-101B-9397-08002B2CF9AE}" pid="3" name="MSIP_Label_e56ab210-8ca5-4e5f-bb43-11d2981960e3_Enabled">
    <vt:lpwstr>true</vt:lpwstr>
  </property>
  <property fmtid="{D5CDD505-2E9C-101B-9397-08002B2CF9AE}" pid="4" name="MSIP_Label_e56ab210-8ca5-4e5f-bb43-11d2981960e3_SetDate">
    <vt:lpwstr>2025-04-25T16:54:14Z</vt:lpwstr>
  </property>
  <property fmtid="{D5CDD505-2E9C-101B-9397-08002B2CF9AE}" pid="5" name="MSIP_Label_e56ab210-8ca5-4e5f-bb43-11d2981960e3_Method">
    <vt:lpwstr>Privileged</vt:lpwstr>
  </property>
  <property fmtid="{D5CDD505-2E9C-101B-9397-08002B2CF9AE}" pid="6" name="MSIP_Label_e56ab210-8ca5-4e5f-bb43-11d2981960e3_Name">
    <vt:lpwstr>e56ab210-8ca5-4e5f-bb43-11d2981960e3</vt:lpwstr>
  </property>
  <property fmtid="{D5CDD505-2E9C-101B-9397-08002B2CF9AE}" pid="7" name="MSIP_Label_e56ab210-8ca5-4e5f-bb43-11d2981960e3_SiteId">
    <vt:lpwstr>461fd7ef-0eb3-4420-b044-310dc2914d64</vt:lpwstr>
  </property>
  <property fmtid="{D5CDD505-2E9C-101B-9397-08002B2CF9AE}" pid="8" name="MSIP_Label_e56ab210-8ca5-4e5f-bb43-11d2981960e3_ActionId">
    <vt:lpwstr>2b290e07-1172-4548-9623-54ff66fc260a</vt:lpwstr>
  </property>
  <property fmtid="{D5CDD505-2E9C-101B-9397-08002B2CF9AE}" pid="9" name="MSIP_Label_e56ab210-8ca5-4e5f-bb43-11d2981960e3_ContentBits">
    <vt:lpwstr>2</vt:lpwstr>
  </property>
  <property fmtid="{D5CDD505-2E9C-101B-9397-08002B2CF9AE}" pid="10" name="MSIP_Label_e56ab210-8ca5-4e5f-bb43-11d2981960e3_Tag">
    <vt:lpwstr>10, 0, 1, 2</vt:lpwstr>
  </property>
  <property fmtid="{D5CDD505-2E9C-101B-9397-08002B2CF9AE}" pid="11" name="ClassificationContentMarkingFooterLocations">
    <vt:lpwstr>Office Theme:8</vt:lpwstr>
  </property>
  <property fmtid="{D5CDD505-2E9C-101B-9397-08002B2CF9AE}" pid="12" name="ClassificationContentMarkingFooterText">
    <vt:lpwstr>This content is Public.</vt:lpwstr>
  </property>
  <property fmtid="{D5CDD505-2E9C-101B-9397-08002B2CF9AE}" pid="13" name="MediaServiceImageTags">
    <vt:lpwstr/>
  </property>
</Properties>
</file>